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19" r:id="rId3"/>
    <p:sldId id="320" r:id="rId4"/>
    <p:sldId id="321" r:id="rId5"/>
    <p:sldId id="328" r:id="rId6"/>
    <p:sldId id="1955" r:id="rId7"/>
    <p:sldId id="1958" r:id="rId8"/>
    <p:sldId id="325" r:id="rId9"/>
    <p:sldId id="1957" r:id="rId10"/>
    <p:sldId id="1935" r:id="rId11"/>
    <p:sldId id="327" r:id="rId12"/>
    <p:sldId id="258" r:id="rId13"/>
    <p:sldId id="1948" r:id="rId14"/>
    <p:sldId id="1924" r:id="rId15"/>
    <p:sldId id="273" r:id="rId16"/>
    <p:sldId id="272" r:id="rId17"/>
    <p:sldId id="340" r:id="rId18"/>
    <p:sldId id="1954" r:id="rId19"/>
    <p:sldId id="270" r:id="rId20"/>
    <p:sldId id="331" r:id="rId21"/>
    <p:sldId id="1928" r:id="rId22"/>
    <p:sldId id="268" r:id="rId23"/>
    <p:sldId id="267" r:id="rId24"/>
    <p:sldId id="1950" r:id="rId25"/>
    <p:sldId id="1859" r:id="rId26"/>
    <p:sldId id="333" r:id="rId27"/>
    <p:sldId id="1952" r:id="rId28"/>
    <p:sldId id="263" r:id="rId29"/>
    <p:sldId id="1953" r:id="rId30"/>
    <p:sldId id="332" r:id="rId31"/>
    <p:sldId id="261" r:id="rId32"/>
    <p:sldId id="1951" r:id="rId33"/>
    <p:sldId id="259" r:id="rId34"/>
    <p:sldId id="338" r:id="rId35"/>
    <p:sldId id="377" r:id="rId36"/>
    <p:sldId id="375" r:id="rId37"/>
    <p:sldId id="376" r:id="rId38"/>
    <p:sldId id="1956" r:id="rId39"/>
    <p:sldId id="1925" r:id="rId40"/>
    <p:sldId id="1926" r:id="rId41"/>
    <p:sldId id="1949" r:id="rId42"/>
    <p:sldId id="1927" r:id="rId43"/>
    <p:sldId id="1929" r:id="rId44"/>
    <p:sldId id="1930" r:id="rId45"/>
    <p:sldId id="281" r:id="rId46"/>
    <p:sldId id="277" r:id="rId47"/>
    <p:sldId id="1943" r:id="rId48"/>
    <p:sldId id="271" r:id="rId49"/>
    <p:sldId id="269" r:id="rId50"/>
    <p:sldId id="1946" r:id="rId51"/>
    <p:sldId id="1931" r:id="rId52"/>
    <p:sldId id="1940" r:id="rId53"/>
    <p:sldId id="1942" r:id="rId54"/>
    <p:sldId id="339" r:id="rId5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4543" userDrawn="1">
          <p15:clr>
            <a:srgbClr val="A4A3A4"/>
          </p15:clr>
        </p15:guide>
        <p15:guide id="3" orient="horz" pos="1842" userDrawn="1">
          <p15:clr>
            <a:srgbClr val="A4A3A4"/>
          </p15:clr>
        </p15:guide>
        <p15:guide id="4" orient="horz" pos="4247" userDrawn="1">
          <p15:clr>
            <a:srgbClr val="A4A3A4"/>
          </p15:clr>
        </p15:guide>
        <p15:guide id="5" pos="3659" userDrawn="1">
          <p15:clr>
            <a:srgbClr val="A4A3A4"/>
          </p15:clr>
        </p15:guide>
        <p15:guide id="6" pos="13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9DD9"/>
    <a:srgbClr val="CA2E55"/>
    <a:srgbClr val="CC3333"/>
    <a:srgbClr val="B21DAC"/>
    <a:srgbClr val="707276"/>
    <a:srgbClr val="8DC63F"/>
    <a:srgbClr val="32965D"/>
    <a:srgbClr val="B288C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31" autoAdjust="0"/>
  </p:normalViewPr>
  <p:slideViewPr>
    <p:cSldViewPr snapToGrid="0">
      <p:cViewPr varScale="1">
        <p:scale>
          <a:sx n="112" d="100"/>
          <a:sy n="112" d="100"/>
        </p:scale>
        <p:origin x="114" y="132"/>
      </p:cViewPr>
      <p:guideLst>
        <p:guide orient="horz" pos="709"/>
        <p:guide pos="4543"/>
        <p:guide orient="horz" pos="1842"/>
        <p:guide orient="horz" pos="4247"/>
        <p:guide pos="3659"/>
        <p:guide pos="1391"/>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03D4F-6E45-423F-97D9-DDE1A7C97807}" type="datetimeFigureOut">
              <a:rPr lang="cs-CZ" smtClean="0"/>
              <a:t>11.05.2020</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A2BFD1-64AB-4392-B160-6EB294909E06}" type="slidenum">
              <a:rPr lang="cs-CZ" smtClean="0"/>
              <a:t>‹#›</a:t>
            </a:fld>
            <a:endParaRPr lang="cs-CZ"/>
          </a:p>
        </p:txBody>
      </p:sp>
    </p:spTree>
    <p:extLst>
      <p:ext uri="{BB962C8B-B14F-4D97-AF65-F5344CB8AC3E}">
        <p14:creationId xmlns:p14="http://schemas.microsoft.com/office/powerpoint/2010/main" val="3492855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56557-15D6-4510-A8CC-4F32B04DF5B6}" type="datetimeFigureOut">
              <a:rPr lang="cs-CZ" smtClean="0"/>
              <a:t>11.05.2020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9745F-8931-460D-A3EC-AD8D74C290C2}" type="slidenum">
              <a:rPr lang="cs-CZ" smtClean="0"/>
              <a:t>‹#›</a:t>
            </a:fld>
            <a:endParaRPr lang="cs-CZ"/>
          </a:p>
        </p:txBody>
      </p:sp>
    </p:spTree>
    <p:extLst>
      <p:ext uri="{BB962C8B-B14F-4D97-AF65-F5344CB8AC3E}">
        <p14:creationId xmlns:p14="http://schemas.microsoft.com/office/powerpoint/2010/main" val="2907602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2</a:t>
            </a:fld>
            <a:endParaRPr lang="cs-CZ"/>
          </a:p>
        </p:txBody>
      </p:sp>
    </p:spTree>
    <p:extLst>
      <p:ext uri="{BB962C8B-B14F-4D97-AF65-F5344CB8AC3E}">
        <p14:creationId xmlns:p14="http://schemas.microsoft.com/office/powerpoint/2010/main" val="10781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30</a:t>
            </a:fld>
            <a:endParaRPr lang="cs-CZ"/>
          </a:p>
        </p:txBody>
      </p:sp>
    </p:spTree>
    <p:extLst>
      <p:ext uri="{BB962C8B-B14F-4D97-AF65-F5344CB8AC3E}">
        <p14:creationId xmlns:p14="http://schemas.microsoft.com/office/powerpoint/2010/main" val="10363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35</a:t>
            </a:fld>
            <a:endParaRPr lang="cs-CZ"/>
          </a:p>
        </p:txBody>
      </p:sp>
    </p:spTree>
    <p:extLst>
      <p:ext uri="{BB962C8B-B14F-4D97-AF65-F5344CB8AC3E}">
        <p14:creationId xmlns:p14="http://schemas.microsoft.com/office/powerpoint/2010/main" val="120979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FC9745F-8931-460D-A3EC-AD8D74C290C2}" type="slidenum">
              <a:rPr lang="cs-CZ" smtClean="0"/>
              <a:t>45</a:t>
            </a:fld>
            <a:endParaRPr lang="cs-CZ"/>
          </a:p>
        </p:txBody>
      </p:sp>
    </p:spTree>
    <p:extLst>
      <p:ext uri="{BB962C8B-B14F-4D97-AF65-F5344CB8AC3E}">
        <p14:creationId xmlns:p14="http://schemas.microsoft.com/office/powerpoint/2010/main" val="357769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54</a:t>
            </a:fld>
            <a:endParaRPr lang="cs-CZ"/>
          </a:p>
        </p:txBody>
      </p:sp>
    </p:spTree>
    <p:extLst>
      <p:ext uri="{BB962C8B-B14F-4D97-AF65-F5344CB8AC3E}">
        <p14:creationId xmlns:p14="http://schemas.microsoft.com/office/powerpoint/2010/main" val="190823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3</a:t>
            </a:fld>
            <a:endParaRPr lang="cs-CZ"/>
          </a:p>
        </p:txBody>
      </p:sp>
    </p:spTree>
    <p:extLst>
      <p:ext uri="{BB962C8B-B14F-4D97-AF65-F5344CB8AC3E}">
        <p14:creationId xmlns:p14="http://schemas.microsoft.com/office/powerpoint/2010/main" val="363841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A jak jsme to udělali?</a:t>
            </a:r>
          </a:p>
        </p:txBody>
      </p:sp>
      <p:sp>
        <p:nvSpPr>
          <p:cNvPr id="4" name="Slide Number Placeholder 3"/>
          <p:cNvSpPr>
            <a:spLocks noGrp="1"/>
          </p:cNvSpPr>
          <p:nvPr>
            <p:ph type="sldNum" sz="quarter" idx="10"/>
          </p:nvPr>
        </p:nvSpPr>
        <p:spPr/>
        <p:txBody>
          <a:bodyPr/>
          <a:lstStyle/>
          <a:p>
            <a:fld id="{6FC9745F-8931-460D-A3EC-AD8D74C290C2}" type="slidenum">
              <a:rPr lang="cs-CZ" smtClean="0"/>
              <a:t>4</a:t>
            </a:fld>
            <a:endParaRPr lang="cs-CZ" dirty="0"/>
          </a:p>
        </p:txBody>
      </p:sp>
    </p:spTree>
    <p:extLst>
      <p:ext uri="{BB962C8B-B14F-4D97-AF65-F5344CB8AC3E}">
        <p14:creationId xmlns:p14="http://schemas.microsoft.com/office/powerpoint/2010/main" val="414740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7</a:t>
            </a:fld>
            <a:endParaRPr lang="cs-CZ"/>
          </a:p>
        </p:txBody>
      </p:sp>
    </p:spTree>
    <p:extLst>
      <p:ext uri="{BB962C8B-B14F-4D97-AF65-F5344CB8AC3E}">
        <p14:creationId xmlns:p14="http://schemas.microsoft.com/office/powerpoint/2010/main" val="268988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FC9745F-8931-460D-A3EC-AD8D74C290C2}" type="slidenum">
              <a:rPr lang="cs-CZ" smtClean="0"/>
              <a:t>8</a:t>
            </a:fld>
            <a:endParaRPr lang="cs-CZ"/>
          </a:p>
        </p:txBody>
      </p:sp>
    </p:spTree>
    <p:extLst>
      <p:ext uri="{BB962C8B-B14F-4D97-AF65-F5344CB8AC3E}">
        <p14:creationId xmlns:p14="http://schemas.microsoft.com/office/powerpoint/2010/main" val="136274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11</a:t>
            </a:fld>
            <a:endParaRPr lang="cs-CZ"/>
          </a:p>
        </p:txBody>
      </p:sp>
    </p:spTree>
    <p:extLst>
      <p:ext uri="{BB962C8B-B14F-4D97-AF65-F5344CB8AC3E}">
        <p14:creationId xmlns:p14="http://schemas.microsoft.com/office/powerpoint/2010/main" val="158040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FC9745F-8931-460D-A3EC-AD8D74C290C2}" type="slidenum">
              <a:rPr lang="cs-CZ" smtClean="0"/>
              <a:t>16</a:t>
            </a:fld>
            <a:endParaRPr lang="cs-CZ"/>
          </a:p>
        </p:txBody>
      </p:sp>
    </p:spTree>
    <p:extLst>
      <p:ext uri="{BB962C8B-B14F-4D97-AF65-F5344CB8AC3E}">
        <p14:creationId xmlns:p14="http://schemas.microsoft.com/office/powerpoint/2010/main" val="332943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FC9745F-8931-460D-A3EC-AD8D74C290C2}" type="slidenum">
              <a:rPr lang="cs-CZ" smtClean="0"/>
              <a:t>17</a:t>
            </a:fld>
            <a:endParaRPr lang="cs-CZ"/>
          </a:p>
        </p:txBody>
      </p:sp>
    </p:spTree>
    <p:extLst>
      <p:ext uri="{BB962C8B-B14F-4D97-AF65-F5344CB8AC3E}">
        <p14:creationId xmlns:p14="http://schemas.microsoft.com/office/powerpoint/2010/main" val="111423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6FC9745F-8931-460D-A3EC-AD8D74C290C2}" type="slidenum">
              <a:rPr lang="cs-CZ" smtClean="0"/>
              <a:t>20</a:t>
            </a:fld>
            <a:endParaRPr lang="cs-CZ"/>
          </a:p>
        </p:txBody>
      </p:sp>
    </p:spTree>
    <p:extLst>
      <p:ext uri="{BB962C8B-B14F-4D97-AF65-F5344CB8AC3E}">
        <p14:creationId xmlns:p14="http://schemas.microsoft.com/office/powerpoint/2010/main" val="2613770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1">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ctrTitle"/>
          </p:nvPr>
        </p:nvSpPr>
        <p:spPr>
          <a:xfrm>
            <a:off x="578909" y="3095097"/>
            <a:ext cx="8150223" cy="1053570"/>
          </a:xfrm>
        </p:spPr>
        <p:txBody>
          <a:bodyPr anchor="t">
            <a:normAutofit/>
          </a:bodyPr>
          <a:lstStyle>
            <a:lvl1pPr marL="0" indent="0" algn="l">
              <a:defRPr sz="5400" b="0" cap="none" baseline="0">
                <a:latin typeface="+mn-lt"/>
              </a:defRPr>
            </a:lvl1pPr>
          </a:lstStyle>
          <a:p>
            <a:r>
              <a:rPr lang="cs-CZ"/>
              <a:t>Kliknutím lze upravit styl.</a:t>
            </a:r>
            <a:endParaRPr lang="cs-CZ" dirty="0"/>
          </a:p>
        </p:txBody>
      </p:sp>
      <p:sp>
        <p:nvSpPr>
          <p:cNvPr id="3" name="Podnadpis 2"/>
          <p:cNvSpPr>
            <a:spLocks noGrp="1"/>
          </p:cNvSpPr>
          <p:nvPr>
            <p:ph type="subTitle" idx="1"/>
          </p:nvPr>
        </p:nvSpPr>
        <p:spPr>
          <a:xfrm>
            <a:off x="578909" y="2226731"/>
            <a:ext cx="8150223" cy="443442"/>
          </a:xfrm>
        </p:spPr>
        <p:txBody>
          <a:bodyPr>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spTree>
    <p:extLst>
      <p:ext uri="{BB962C8B-B14F-4D97-AF65-F5344CB8AC3E}">
        <p14:creationId xmlns:p14="http://schemas.microsoft.com/office/powerpoint/2010/main" val="144151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orange">
    <p:spTree>
      <p:nvGrpSpPr>
        <p:cNvPr id="1" name=""/>
        <p:cNvGrpSpPr/>
        <p:nvPr/>
      </p:nvGrpSpPr>
      <p:grpSpPr>
        <a:xfrm>
          <a:off x="0" y="0"/>
          <a:ext cx="0" cy="0"/>
          <a:chOff x="0" y="0"/>
          <a:chExt cx="0" cy="0"/>
        </a:xfrm>
      </p:grpSpPr>
      <p:sp>
        <p:nvSpPr>
          <p:cNvPr id="2" name="Nadpis 1"/>
          <p:cNvSpPr>
            <a:spLocks noGrp="1"/>
          </p:cNvSpPr>
          <p:nvPr>
            <p:ph type="title"/>
          </p:nvPr>
        </p:nvSpPr>
        <p:spPr>
          <a:xfrm>
            <a:off x="529839" y="157054"/>
            <a:ext cx="10849599" cy="675117"/>
          </a:xfrm>
        </p:spPr>
        <p:txBody>
          <a:bodyPr/>
          <a:lstStyle/>
          <a:p>
            <a:r>
              <a:rPr lang="cs-CZ"/>
              <a:t>Kliknutím lze upravit styl.</a:t>
            </a:r>
          </a:p>
        </p:txBody>
      </p:sp>
      <p:sp>
        <p:nvSpPr>
          <p:cNvPr id="4" name="Zástupný symbol pro obsah 2"/>
          <p:cNvSpPr>
            <a:spLocks noGrp="1"/>
          </p:cNvSpPr>
          <p:nvPr>
            <p:ph idx="1"/>
          </p:nvPr>
        </p:nvSpPr>
        <p:spPr>
          <a:xfrm>
            <a:off x="529839" y="1548714"/>
            <a:ext cx="10823961" cy="4852085"/>
          </a:xfrm>
        </p:spPr>
        <p:txBody>
          <a:bodyPr/>
          <a:lstStyle>
            <a:lvl1pPr marL="0" indent="0">
              <a:buNone/>
              <a:defRPr/>
            </a:lvl1pPr>
          </a:lstStyle>
          <a:p>
            <a:pPr lvl="0"/>
            <a:r>
              <a:rPr lang="cs-CZ"/>
              <a:t>Kliknutím lze upravit styly předlohy textu.</a:t>
            </a:r>
          </a:p>
        </p:txBody>
      </p:sp>
      <p:sp>
        <p:nvSpPr>
          <p:cNvPr id="5" name="TextovéPole 4"/>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33356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ntent_plain_orange">
    <p:spTree>
      <p:nvGrpSpPr>
        <p:cNvPr id="1" name=""/>
        <p:cNvGrpSpPr/>
        <p:nvPr/>
      </p:nvGrpSpPr>
      <p:grpSpPr>
        <a:xfrm>
          <a:off x="0" y="0"/>
          <a:ext cx="0" cy="0"/>
          <a:chOff x="0" y="0"/>
          <a:chExt cx="0" cy="0"/>
        </a:xfrm>
      </p:grpSpPr>
      <p:sp>
        <p:nvSpPr>
          <p:cNvPr id="4" name="TextovéPole 3"/>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35113560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omparison_orang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9840" y="1508165"/>
            <a:ext cx="52129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9840" y="2332077"/>
            <a:ext cx="5212934"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30781" y="1508165"/>
            <a:ext cx="54246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30781" y="2332077"/>
            <a:ext cx="5424607"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9839" y="160321"/>
            <a:ext cx="10823961" cy="659340"/>
          </a:xfrm>
        </p:spPr>
        <p:txBody>
          <a:bodyPr>
            <a:normAutofit/>
          </a:bodyPr>
          <a:lstStyle>
            <a:lvl1pPr>
              <a:defRPr sz="3600" b="1" cap="all" baseline="0">
                <a:latin typeface="+mn-lt"/>
              </a:defRPr>
            </a:lvl1pPr>
          </a:lstStyle>
          <a:p>
            <a:r>
              <a:rPr lang="cs-CZ"/>
              <a:t>Kliknutím lze upravit styl.</a:t>
            </a:r>
            <a:endParaRPr lang="cs-CZ" dirty="0"/>
          </a:p>
        </p:txBody>
      </p:sp>
      <p:sp>
        <p:nvSpPr>
          <p:cNvPr id="9" name="TextovéPole 8"/>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4302876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orange">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 y="0"/>
            <a:ext cx="184150" cy="6858000"/>
          </a:xfrm>
          <a:prstGeom prst="rect">
            <a:avLst/>
          </a:prstGeom>
        </p:spPr>
      </p:pic>
      <p:sp>
        <p:nvSpPr>
          <p:cNvPr id="10" name="Nadpis 1"/>
          <p:cNvSpPr>
            <a:spLocks noGrp="1"/>
          </p:cNvSpPr>
          <p:nvPr>
            <p:ph type="title"/>
          </p:nvPr>
        </p:nvSpPr>
        <p:spPr>
          <a:xfrm>
            <a:off x="529839" y="160320"/>
            <a:ext cx="10823961" cy="659340"/>
          </a:xfrm>
        </p:spPr>
        <p:txBody>
          <a:bodyPr>
            <a:normAutofit/>
          </a:bodyPr>
          <a:lstStyle>
            <a:lvl1pPr>
              <a:defRPr sz="3600" b="1" cap="all" baseline="0">
                <a:latin typeface="+mn-lt"/>
              </a:defRPr>
            </a:lvl1pPr>
          </a:lstStyle>
          <a:p>
            <a:r>
              <a:rPr lang="cs-CZ"/>
              <a:t>Kliknutím lze upravit styl.</a:t>
            </a:r>
            <a:endParaRPr lang="cs-CZ" dirty="0"/>
          </a:p>
        </p:txBody>
      </p:sp>
      <p:sp>
        <p:nvSpPr>
          <p:cNvPr id="11" name="Zástupný symbol pro obsah 2"/>
          <p:cNvSpPr>
            <a:spLocks noGrp="1"/>
          </p:cNvSpPr>
          <p:nvPr>
            <p:ph idx="1"/>
          </p:nvPr>
        </p:nvSpPr>
        <p:spPr>
          <a:xfrm>
            <a:off x="529839" y="1548714"/>
            <a:ext cx="10823961" cy="4852085"/>
          </a:xfrm>
        </p:spPr>
        <p:txBody>
          <a:bodyPr/>
          <a:lstStyle>
            <a:lvl1pPr marL="0" indent="0">
              <a:buNone/>
              <a:defRPr/>
            </a:lvl1pPr>
          </a:lstStyle>
          <a:p>
            <a:pPr lvl="0"/>
            <a:r>
              <a:rPr lang="cs-CZ"/>
              <a:t>Kliknutím lze upravit styly předlohy textu.</a:t>
            </a:r>
          </a:p>
        </p:txBody>
      </p:sp>
      <p:sp>
        <p:nvSpPr>
          <p:cNvPr id="8" name="TextovéPole 7"/>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497691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_plain_white/orang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 y="0"/>
            <a:ext cx="184150" cy="6858000"/>
          </a:xfrm>
          <a:prstGeom prst="rect">
            <a:avLst/>
          </a:prstGeom>
        </p:spPr>
      </p:pic>
      <p:sp>
        <p:nvSpPr>
          <p:cNvPr id="6" name="TextovéPole 5"/>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835643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comparison_white/orang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9839" y="1508165"/>
            <a:ext cx="52214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9839" y="2332077"/>
            <a:ext cx="5221481"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22236" y="1508165"/>
            <a:ext cx="54331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22236" y="2332077"/>
            <a:ext cx="5433152"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9839" y="160323"/>
            <a:ext cx="10823961"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8" name="Obráze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 y="0"/>
            <a:ext cx="184150" cy="6858000"/>
          </a:xfrm>
          <a:prstGeom prst="rect">
            <a:avLst/>
          </a:prstGeom>
        </p:spPr>
      </p:pic>
      <p:sp>
        <p:nvSpPr>
          <p:cNvPr id="12" name="TextovéPole 11"/>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26816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
    <p:spTree>
      <p:nvGrpSpPr>
        <p:cNvPr id="1" name=""/>
        <p:cNvGrpSpPr/>
        <p:nvPr/>
      </p:nvGrpSpPr>
      <p:grpSpPr>
        <a:xfrm>
          <a:off x="0" y="0"/>
          <a:ext cx="0" cy="0"/>
          <a:chOff x="0" y="0"/>
          <a:chExt cx="0" cy="0"/>
        </a:xfrm>
      </p:grpSpPr>
      <p:sp>
        <p:nvSpPr>
          <p:cNvPr id="2" name="Nadpis 1"/>
          <p:cNvSpPr>
            <a:spLocks noGrp="1"/>
          </p:cNvSpPr>
          <p:nvPr>
            <p:ph type="title"/>
          </p:nvPr>
        </p:nvSpPr>
        <p:spPr>
          <a:xfrm>
            <a:off x="529839" y="160321"/>
            <a:ext cx="10823961" cy="659340"/>
          </a:xfrm>
        </p:spPr>
        <p:txBody>
          <a:bodyPr>
            <a:normAutofit/>
          </a:bodyPr>
          <a:lstStyle>
            <a:lvl1pPr>
              <a:defRPr sz="3600" b="1" cap="all" baseline="0">
                <a:latin typeface="+mn-lt"/>
              </a:defRPr>
            </a:lvl1pPr>
          </a:lstStyle>
          <a:p>
            <a:r>
              <a:rPr lang="cs-CZ"/>
              <a:t>Kliknutím lze upravit styl.</a:t>
            </a:r>
            <a:endParaRPr lang="cs-CZ" dirty="0"/>
          </a:p>
        </p:txBody>
      </p:sp>
      <p:sp>
        <p:nvSpPr>
          <p:cNvPr id="3" name="Zástupný symbol pro obsah 2"/>
          <p:cNvSpPr>
            <a:spLocks noGrp="1"/>
          </p:cNvSpPr>
          <p:nvPr>
            <p:ph idx="1"/>
          </p:nvPr>
        </p:nvSpPr>
        <p:spPr>
          <a:xfrm>
            <a:off x="529839" y="1548714"/>
            <a:ext cx="10823961" cy="4852085"/>
          </a:xfrm>
        </p:spPr>
        <p:txBody>
          <a:bodyPr/>
          <a:lstStyle>
            <a:lvl1pPr marL="0" indent="0">
              <a:buNone/>
              <a:defRPr/>
            </a:lvl1pPr>
          </a:lstStyle>
          <a:p>
            <a:pPr lvl="0"/>
            <a:r>
              <a:rPr lang="cs-CZ"/>
              <a:t>Kliknutím lze upravit styly předlohy textu.</a:t>
            </a:r>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8" name="TextovéPole 7"/>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pic>
        <p:nvPicPr>
          <p:cNvPr id="6" name="Obrázek 5">
            <a:extLst>
              <a:ext uri="{FF2B5EF4-FFF2-40B4-BE49-F238E27FC236}">
                <a16:creationId xmlns:a16="http://schemas.microsoft.com/office/drawing/2014/main" id="{819644BD-28A6-4873-985C-468DF25C31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5525" y="76294"/>
            <a:ext cx="984992" cy="827393"/>
          </a:xfrm>
          <a:prstGeom prst="rect">
            <a:avLst/>
          </a:prstGeom>
        </p:spPr>
      </p:pic>
    </p:spTree>
    <p:extLst>
      <p:ext uri="{BB962C8B-B14F-4D97-AF65-F5344CB8AC3E}">
        <p14:creationId xmlns:p14="http://schemas.microsoft.com/office/powerpoint/2010/main" val="325547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_plain_blu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6" name="TextovéPole 5"/>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pic>
        <p:nvPicPr>
          <p:cNvPr id="4" name="Obrázek 3">
            <a:extLst>
              <a:ext uri="{FF2B5EF4-FFF2-40B4-BE49-F238E27FC236}">
                <a16:creationId xmlns:a16="http://schemas.microsoft.com/office/drawing/2014/main" id="{5401E9A9-92C5-435A-8383-AECD2A60AA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5525" y="76294"/>
            <a:ext cx="984992" cy="827393"/>
          </a:xfrm>
          <a:prstGeom prst="rect">
            <a:avLst/>
          </a:prstGeom>
        </p:spPr>
      </p:pic>
    </p:spTree>
    <p:extLst>
      <p:ext uri="{BB962C8B-B14F-4D97-AF65-F5344CB8AC3E}">
        <p14:creationId xmlns:p14="http://schemas.microsoft.com/office/powerpoint/2010/main" val="995278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comparison_blu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1294" y="1508165"/>
            <a:ext cx="52385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1294" y="2332077"/>
            <a:ext cx="5238571"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30781" y="1508165"/>
            <a:ext cx="54246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30781" y="2332077"/>
            <a:ext cx="5424607"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1293" y="160322"/>
            <a:ext cx="10832507"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8" name="Obráze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9" name="TextovéPole 8"/>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pic>
        <p:nvPicPr>
          <p:cNvPr id="11" name="Obrázek 10">
            <a:extLst>
              <a:ext uri="{FF2B5EF4-FFF2-40B4-BE49-F238E27FC236}">
                <a16:creationId xmlns:a16="http://schemas.microsoft.com/office/drawing/2014/main" id="{BFDF1B51-46F8-4F1B-90CB-4D47B61CB2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5525" y="76294"/>
            <a:ext cx="984992" cy="827393"/>
          </a:xfrm>
          <a:prstGeom prst="rect">
            <a:avLst/>
          </a:prstGeom>
        </p:spPr>
      </p:pic>
    </p:spTree>
    <p:extLst>
      <p:ext uri="{BB962C8B-B14F-4D97-AF65-F5344CB8AC3E}">
        <p14:creationId xmlns:p14="http://schemas.microsoft.com/office/powerpoint/2010/main" val="987893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white/blue">
    <p:spTree>
      <p:nvGrpSpPr>
        <p:cNvPr id="1" name=""/>
        <p:cNvGrpSpPr/>
        <p:nvPr/>
      </p:nvGrpSpPr>
      <p:grpSpPr>
        <a:xfrm>
          <a:off x="0" y="0"/>
          <a:ext cx="0" cy="0"/>
          <a:chOff x="0" y="0"/>
          <a:chExt cx="0" cy="0"/>
        </a:xfrm>
      </p:grpSpPr>
      <p:sp>
        <p:nvSpPr>
          <p:cNvPr id="2" name="Nadpis 1"/>
          <p:cNvSpPr>
            <a:spLocks noGrp="1"/>
          </p:cNvSpPr>
          <p:nvPr>
            <p:ph type="title"/>
          </p:nvPr>
        </p:nvSpPr>
        <p:spPr>
          <a:xfrm>
            <a:off x="521293" y="160325"/>
            <a:ext cx="10832507" cy="659340"/>
          </a:xfrm>
        </p:spPr>
        <p:txBody>
          <a:bodyPr>
            <a:normAutofit/>
          </a:bodyPr>
          <a:lstStyle>
            <a:lvl1pPr>
              <a:defRPr sz="3600" b="1" cap="all" baseline="0">
                <a:latin typeface="+mn-lt"/>
              </a:defRPr>
            </a:lvl1pPr>
          </a:lstStyle>
          <a:p>
            <a:r>
              <a:rPr lang="cs-CZ"/>
              <a:t>Kliknutím lze upravit styl.</a:t>
            </a:r>
            <a:endParaRPr lang="cs-CZ" dirty="0"/>
          </a:p>
        </p:txBody>
      </p:sp>
      <p:sp>
        <p:nvSpPr>
          <p:cNvPr id="3" name="Zástupný symbol pro obsah 2"/>
          <p:cNvSpPr>
            <a:spLocks noGrp="1"/>
          </p:cNvSpPr>
          <p:nvPr>
            <p:ph idx="1"/>
          </p:nvPr>
        </p:nvSpPr>
        <p:spPr>
          <a:xfrm>
            <a:off x="521293" y="1548714"/>
            <a:ext cx="10832507" cy="4852085"/>
          </a:xfrm>
        </p:spPr>
        <p:txBody>
          <a:bodyPr/>
          <a:lstStyle>
            <a:lvl1pPr marL="0" indent="0">
              <a:buNone/>
              <a:defRPr/>
            </a:lvl1pPr>
          </a:lstStyle>
          <a:p>
            <a:pPr lvl="0"/>
            <a:r>
              <a:rPr lang="cs-CZ"/>
              <a:t>Kliknutím lze upravit styly předlohy textu.</a:t>
            </a:r>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7" name="TextovéPole 6"/>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373311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3">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ctrTitle"/>
          </p:nvPr>
        </p:nvSpPr>
        <p:spPr>
          <a:xfrm>
            <a:off x="578909" y="3095097"/>
            <a:ext cx="8150223" cy="1053570"/>
          </a:xfrm>
        </p:spPr>
        <p:txBody>
          <a:bodyPr anchor="t">
            <a:normAutofit/>
          </a:bodyPr>
          <a:lstStyle>
            <a:lvl1pPr marL="0" indent="0" algn="l">
              <a:defRPr sz="5400" b="0" cap="none" baseline="0">
                <a:solidFill>
                  <a:schemeClr val="bg1"/>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578909" y="2226731"/>
            <a:ext cx="8150223" cy="44344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spTree>
    <p:extLst>
      <p:ext uri="{BB962C8B-B14F-4D97-AF65-F5344CB8AC3E}">
        <p14:creationId xmlns:p14="http://schemas.microsoft.com/office/powerpoint/2010/main" val="259196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ontent_plain_white/blu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4" name="TextovéPole 3"/>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181314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comparison_white/blue">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9840" y="1508165"/>
            <a:ext cx="5221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9840" y="2332077"/>
            <a:ext cx="5221480"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22236" y="1508165"/>
            <a:ext cx="54331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22236" y="2332077"/>
            <a:ext cx="5433152"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9839" y="160322"/>
            <a:ext cx="10823961"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8" name="Obráze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12" name="TextovéPole 11"/>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3081373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grey">
    <p:spTree>
      <p:nvGrpSpPr>
        <p:cNvPr id="1" name=""/>
        <p:cNvGrpSpPr/>
        <p:nvPr/>
      </p:nvGrpSpPr>
      <p:grpSpPr>
        <a:xfrm>
          <a:off x="0" y="0"/>
          <a:ext cx="0" cy="0"/>
          <a:chOff x="0" y="0"/>
          <a:chExt cx="0" cy="0"/>
        </a:xfrm>
      </p:grpSpPr>
      <p:sp>
        <p:nvSpPr>
          <p:cNvPr id="2" name="Nadpis 1"/>
          <p:cNvSpPr>
            <a:spLocks noGrp="1"/>
          </p:cNvSpPr>
          <p:nvPr>
            <p:ph type="title"/>
          </p:nvPr>
        </p:nvSpPr>
        <p:spPr>
          <a:xfrm>
            <a:off x="521293" y="160324"/>
            <a:ext cx="10832507" cy="659340"/>
          </a:xfrm>
        </p:spPr>
        <p:txBody>
          <a:bodyPr>
            <a:normAutofit/>
          </a:bodyPr>
          <a:lstStyle>
            <a:lvl1pPr>
              <a:defRPr sz="3600" b="1" cap="all" baseline="0">
                <a:latin typeface="+mn-lt"/>
              </a:defRPr>
            </a:lvl1pPr>
          </a:lstStyle>
          <a:p>
            <a:r>
              <a:rPr lang="cs-CZ"/>
              <a:t>Kliknutím lze upravit styl.</a:t>
            </a:r>
            <a:endParaRPr lang="cs-CZ" dirty="0"/>
          </a:p>
        </p:txBody>
      </p:sp>
      <p:sp>
        <p:nvSpPr>
          <p:cNvPr id="3" name="Zástupný symbol pro obsah 2"/>
          <p:cNvSpPr>
            <a:spLocks noGrp="1"/>
          </p:cNvSpPr>
          <p:nvPr>
            <p:ph idx="1"/>
          </p:nvPr>
        </p:nvSpPr>
        <p:spPr>
          <a:xfrm>
            <a:off x="521293" y="1548714"/>
            <a:ext cx="10832507" cy="4852085"/>
          </a:xfrm>
        </p:spPr>
        <p:txBody>
          <a:bodyPr/>
          <a:lstStyle>
            <a:lvl1pPr marL="0" indent="0">
              <a:buNone/>
              <a:defRPr/>
            </a:lvl1pPr>
          </a:lstStyle>
          <a:p>
            <a:pPr lvl="0"/>
            <a:r>
              <a:rPr lang="cs-CZ"/>
              <a:t>Kliknutím lze upravit styly předlohy textu.</a:t>
            </a:r>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5" y="0"/>
            <a:ext cx="184150" cy="6858000"/>
          </a:xfrm>
          <a:prstGeom prst="rect">
            <a:avLst/>
          </a:prstGeom>
        </p:spPr>
      </p:pic>
      <p:sp>
        <p:nvSpPr>
          <p:cNvPr id="8" name="TextovéPole 7"/>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89052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Content_plain_grey">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5" y="0"/>
            <a:ext cx="184150" cy="6858000"/>
          </a:xfrm>
          <a:prstGeom prst="rect">
            <a:avLst/>
          </a:prstGeom>
        </p:spPr>
      </p:pic>
      <p:sp>
        <p:nvSpPr>
          <p:cNvPr id="7" name="TextovéPole 6"/>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090539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comparison_grey">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1294" y="1508165"/>
            <a:ext cx="52129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1294" y="2332077"/>
            <a:ext cx="5212934"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22236" y="1508165"/>
            <a:ext cx="54331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22236" y="2332077"/>
            <a:ext cx="5433152"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1293" y="160321"/>
            <a:ext cx="10832507"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8" name="Obráze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5" y="0"/>
            <a:ext cx="184150" cy="6858000"/>
          </a:xfrm>
          <a:prstGeom prst="rect">
            <a:avLst/>
          </a:prstGeom>
        </p:spPr>
      </p:pic>
      <p:sp>
        <p:nvSpPr>
          <p:cNvPr id="9" name="TextovéPole 8"/>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270432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white/grey">
    <p:spTree>
      <p:nvGrpSpPr>
        <p:cNvPr id="1" name=""/>
        <p:cNvGrpSpPr/>
        <p:nvPr/>
      </p:nvGrpSpPr>
      <p:grpSpPr>
        <a:xfrm>
          <a:off x="0" y="0"/>
          <a:ext cx="0" cy="0"/>
          <a:chOff x="0" y="0"/>
          <a:chExt cx="0" cy="0"/>
        </a:xfrm>
      </p:grpSpPr>
      <p:sp>
        <p:nvSpPr>
          <p:cNvPr id="2" name="Nadpis 1"/>
          <p:cNvSpPr>
            <a:spLocks noGrp="1"/>
          </p:cNvSpPr>
          <p:nvPr>
            <p:ph type="title"/>
          </p:nvPr>
        </p:nvSpPr>
        <p:spPr>
          <a:xfrm>
            <a:off x="521293" y="160322"/>
            <a:ext cx="10832507" cy="659340"/>
          </a:xfrm>
        </p:spPr>
        <p:txBody>
          <a:bodyPr>
            <a:normAutofit/>
          </a:bodyPr>
          <a:lstStyle>
            <a:lvl1pPr>
              <a:defRPr sz="3600" b="1" cap="all" baseline="0">
                <a:latin typeface="+mn-lt"/>
              </a:defRPr>
            </a:lvl1pPr>
          </a:lstStyle>
          <a:p>
            <a:r>
              <a:rPr lang="cs-CZ"/>
              <a:t>Kliknutím lze upravit styl.</a:t>
            </a:r>
            <a:endParaRPr lang="cs-CZ" dirty="0"/>
          </a:p>
        </p:txBody>
      </p:sp>
      <p:sp>
        <p:nvSpPr>
          <p:cNvPr id="3" name="Zástupný symbol pro obsah 2"/>
          <p:cNvSpPr>
            <a:spLocks noGrp="1"/>
          </p:cNvSpPr>
          <p:nvPr>
            <p:ph idx="1"/>
          </p:nvPr>
        </p:nvSpPr>
        <p:spPr>
          <a:xfrm>
            <a:off x="521293" y="1548714"/>
            <a:ext cx="10832507" cy="4852085"/>
          </a:xfrm>
        </p:spPr>
        <p:txBody>
          <a:bodyPr/>
          <a:lstStyle>
            <a:lvl1pPr marL="0" indent="0">
              <a:buNone/>
              <a:defRPr/>
            </a:lvl1pPr>
          </a:lstStyle>
          <a:p>
            <a:pPr lvl="0"/>
            <a:r>
              <a:rPr lang="cs-CZ"/>
              <a:t>Kliknutím lze upravit styly předlohy textu.</a:t>
            </a:r>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 y="0"/>
            <a:ext cx="184150" cy="6858000"/>
          </a:xfrm>
          <a:prstGeom prst="rect">
            <a:avLst/>
          </a:prstGeom>
        </p:spPr>
      </p:pic>
      <p:sp>
        <p:nvSpPr>
          <p:cNvPr id="7" name="TextovéPole 6"/>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3829629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ontent_plain_white/grey">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 y="0"/>
            <a:ext cx="184150" cy="6858000"/>
          </a:xfrm>
          <a:prstGeom prst="rect">
            <a:avLst/>
          </a:prstGeom>
        </p:spPr>
      </p:pic>
      <p:sp>
        <p:nvSpPr>
          <p:cNvPr id="4" name="TextovéPole 3"/>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4043072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comparison_white/grey">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1294" y="1508165"/>
            <a:ext cx="5221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1294" y="2332077"/>
            <a:ext cx="5221480"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22236" y="1508165"/>
            <a:ext cx="54331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22236" y="2332077"/>
            <a:ext cx="5433152"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1293" y="160321"/>
            <a:ext cx="10832507"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8" name="Obráze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3" y="0"/>
            <a:ext cx="184150" cy="6858000"/>
          </a:xfrm>
          <a:prstGeom prst="rect">
            <a:avLst/>
          </a:prstGeom>
        </p:spPr>
      </p:pic>
      <p:sp>
        <p:nvSpPr>
          <p:cNvPr id="9" name="TextovéPole 8"/>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1507363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_red">
    <p:spTree>
      <p:nvGrpSpPr>
        <p:cNvPr id="1" name=""/>
        <p:cNvGrpSpPr/>
        <p:nvPr/>
      </p:nvGrpSpPr>
      <p:grpSpPr>
        <a:xfrm>
          <a:off x="0" y="0"/>
          <a:ext cx="0" cy="0"/>
          <a:chOff x="0" y="0"/>
          <a:chExt cx="0" cy="0"/>
        </a:xfrm>
      </p:grpSpPr>
      <p:sp>
        <p:nvSpPr>
          <p:cNvPr id="2" name="Nadpis 1"/>
          <p:cNvSpPr>
            <a:spLocks noGrp="1"/>
          </p:cNvSpPr>
          <p:nvPr>
            <p:ph type="title"/>
          </p:nvPr>
        </p:nvSpPr>
        <p:spPr>
          <a:xfrm>
            <a:off x="521293" y="712260"/>
            <a:ext cx="10832507" cy="659340"/>
          </a:xfrm>
        </p:spPr>
        <p:txBody>
          <a:bodyPr>
            <a:normAutofit/>
          </a:bodyPr>
          <a:lstStyle>
            <a:lvl1pPr>
              <a:defRPr sz="3600" b="1" cap="all" baseline="0">
                <a:latin typeface="+mn-lt"/>
              </a:defRPr>
            </a:lvl1pPr>
          </a:lstStyle>
          <a:p>
            <a:r>
              <a:rPr lang="cs-CZ"/>
              <a:t>Kliknutím lze upravit styl.</a:t>
            </a:r>
            <a:endParaRPr lang="cs-CZ" dirty="0"/>
          </a:p>
        </p:txBody>
      </p:sp>
      <p:sp>
        <p:nvSpPr>
          <p:cNvPr id="3" name="Zástupný symbol pro obsah 2"/>
          <p:cNvSpPr>
            <a:spLocks noGrp="1"/>
          </p:cNvSpPr>
          <p:nvPr>
            <p:ph idx="1"/>
          </p:nvPr>
        </p:nvSpPr>
        <p:spPr>
          <a:xfrm>
            <a:off x="521293" y="1548714"/>
            <a:ext cx="10832507" cy="4852085"/>
          </a:xfrm>
        </p:spPr>
        <p:txBody>
          <a:bodyPr/>
          <a:lstStyle>
            <a:lvl1pPr marL="0" indent="0">
              <a:buNone/>
              <a:defRPr/>
            </a:lvl1pPr>
          </a:lstStyle>
          <a:p>
            <a:pPr lvl="0"/>
            <a:r>
              <a:rPr lang="cs-CZ"/>
              <a:t>Kliknutím lze upravit styly předlohy textu.</a:t>
            </a:r>
          </a:p>
        </p:txBody>
      </p:sp>
      <p:pic>
        <p:nvPicPr>
          <p:cNvPr id="5" name="Obráze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7" name="TextovéPole 6"/>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746487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Content_plain_red">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4" name="TextovéPole 3"/>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90060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Úvodní snímek2">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ctrTitle"/>
          </p:nvPr>
        </p:nvSpPr>
        <p:spPr>
          <a:xfrm>
            <a:off x="578909" y="3095097"/>
            <a:ext cx="8150223" cy="1053570"/>
          </a:xfrm>
        </p:spPr>
        <p:txBody>
          <a:bodyPr anchor="t">
            <a:normAutofit/>
          </a:bodyPr>
          <a:lstStyle>
            <a:lvl1pPr marL="0" indent="0" algn="l">
              <a:defRPr sz="5400" b="0" cap="none" baseline="0">
                <a:solidFill>
                  <a:schemeClr val="bg1"/>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578909" y="2226731"/>
            <a:ext cx="8150223" cy="443442"/>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spTree>
    <p:extLst>
      <p:ext uri="{BB962C8B-B14F-4D97-AF65-F5344CB8AC3E}">
        <p14:creationId xmlns:p14="http://schemas.microsoft.com/office/powerpoint/2010/main" val="2001994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_comparison_re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1294" y="1508165"/>
            <a:ext cx="5221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1294" y="2332077"/>
            <a:ext cx="5221480"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22236" y="1508165"/>
            <a:ext cx="54331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22236" y="2332077"/>
            <a:ext cx="5433152"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1293" y="712260"/>
            <a:ext cx="10832507"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9" name="Obráze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 y="0"/>
            <a:ext cx="184150" cy="6858000"/>
          </a:xfrm>
          <a:prstGeom prst="rect">
            <a:avLst/>
          </a:prstGeom>
        </p:spPr>
      </p:pic>
      <p:sp>
        <p:nvSpPr>
          <p:cNvPr id="12" name="TextovéPole 11"/>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258931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_white/red">
    <p:spTree>
      <p:nvGrpSpPr>
        <p:cNvPr id="1" name=""/>
        <p:cNvGrpSpPr/>
        <p:nvPr/>
      </p:nvGrpSpPr>
      <p:grpSpPr>
        <a:xfrm>
          <a:off x="0" y="0"/>
          <a:ext cx="0" cy="0"/>
          <a:chOff x="0" y="0"/>
          <a:chExt cx="0" cy="0"/>
        </a:xfrm>
      </p:grpSpPr>
      <p:sp>
        <p:nvSpPr>
          <p:cNvPr id="2" name="Nadpis 1"/>
          <p:cNvSpPr>
            <a:spLocks noGrp="1"/>
          </p:cNvSpPr>
          <p:nvPr>
            <p:ph type="title"/>
          </p:nvPr>
        </p:nvSpPr>
        <p:spPr>
          <a:xfrm>
            <a:off x="521293" y="712260"/>
            <a:ext cx="10832507" cy="659340"/>
          </a:xfrm>
        </p:spPr>
        <p:txBody>
          <a:bodyPr>
            <a:normAutofit/>
          </a:bodyPr>
          <a:lstStyle>
            <a:lvl1pPr>
              <a:defRPr sz="3600" b="1" cap="all" baseline="0">
                <a:latin typeface="+mn-lt"/>
              </a:defRPr>
            </a:lvl1pPr>
          </a:lstStyle>
          <a:p>
            <a:r>
              <a:rPr lang="cs-CZ"/>
              <a:t>Kliknutím lze upravit styl.</a:t>
            </a:r>
            <a:endParaRPr lang="cs-CZ" dirty="0"/>
          </a:p>
        </p:txBody>
      </p:sp>
      <p:sp>
        <p:nvSpPr>
          <p:cNvPr id="3" name="Zástupný symbol pro obsah 2"/>
          <p:cNvSpPr>
            <a:spLocks noGrp="1"/>
          </p:cNvSpPr>
          <p:nvPr>
            <p:ph idx="1"/>
          </p:nvPr>
        </p:nvSpPr>
        <p:spPr>
          <a:xfrm>
            <a:off x="521293" y="1548714"/>
            <a:ext cx="10832507" cy="4852085"/>
          </a:xfrm>
        </p:spPr>
        <p:txBody>
          <a:bodyPr/>
          <a:lstStyle>
            <a:lvl1pPr marL="0" indent="0">
              <a:buNone/>
              <a:defRPr/>
            </a:lvl1pPr>
          </a:lstStyle>
          <a:p>
            <a:pPr lvl="0"/>
            <a:r>
              <a:rPr lang="cs-CZ"/>
              <a:t>Kliknutím lze upravit styly předlohy textu.</a:t>
            </a:r>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 y="0"/>
            <a:ext cx="184150" cy="6858000"/>
          </a:xfrm>
          <a:prstGeom prst="rect">
            <a:avLst/>
          </a:prstGeom>
        </p:spPr>
      </p:pic>
      <p:sp>
        <p:nvSpPr>
          <p:cNvPr id="7" name="TextovéPole 6"/>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2577357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Content_plain_white/red">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 y="0"/>
            <a:ext cx="184150" cy="6858000"/>
          </a:xfrm>
          <a:prstGeom prst="rect">
            <a:avLst/>
          </a:prstGeom>
        </p:spPr>
      </p:pic>
      <p:sp>
        <p:nvSpPr>
          <p:cNvPr id="6" name="TextovéPole 5"/>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1419399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_comparison_white/re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521294" y="1508165"/>
            <a:ext cx="52129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21294" y="2332077"/>
            <a:ext cx="5212934"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913690" y="1508165"/>
            <a:ext cx="5441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913690" y="2332077"/>
            <a:ext cx="5441698" cy="4035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 name="Nadpis 1"/>
          <p:cNvSpPr>
            <a:spLocks noGrp="1"/>
          </p:cNvSpPr>
          <p:nvPr>
            <p:ph type="title"/>
          </p:nvPr>
        </p:nvSpPr>
        <p:spPr>
          <a:xfrm>
            <a:off x="521293" y="712260"/>
            <a:ext cx="10832507" cy="659340"/>
          </a:xfrm>
        </p:spPr>
        <p:txBody>
          <a:bodyPr>
            <a:normAutofit/>
          </a:bodyPr>
          <a:lstStyle>
            <a:lvl1pPr>
              <a:defRPr sz="3600" b="1" cap="all" baseline="0">
                <a:latin typeface="+mn-lt"/>
              </a:defRPr>
            </a:lvl1pPr>
          </a:lstStyle>
          <a:p>
            <a:r>
              <a:rPr lang="cs-CZ"/>
              <a:t>Kliknutím lze upravit styl.</a:t>
            </a:r>
            <a:endParaRPr lang="cs-CZ" dirty="0"/>
          </a:p>
        </p:txBody>
      </p:sp>
      <p:pic>
        <p:nvPicPr>
          <p:cNvPr id="12" name="Obráze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0" y="0"/>
            <a:ext cx="184150" cy="6858000"/>
          </a:xfrm>
          <a:prstGeom prst="rect">
            <a:avLst/>
          </a:prstGeom>
        </p:spPr>
      </p:pic>
      <p:sp>
        <p:nvSpPr>
          <p:cNvPr id="9" name="TextovéPole 8"/>
          <p:cNvSpPr txBox="1"/>
          <p:nvPr userDrawn="1"/>
        </p:nvSpPr>
        <p:spPr>
          <a:xfrm>
            <a:off x="11692762" y="6462355"/>
            <a:ext cx="396262" cy="307777"/>
          </a:xfrm>
          <a:prstGeom prst="rect">
            <a:avLst/>
          </a:prstGeom>
          <a:noFill/>
        </p:spPr>
        <p:txBody>
          <a:bodyPr wrap="none" rtlCol="0">
            <a:spAutoFit/>
          </a:bodyPr>
          <a:lstStyle/>
          <a:p>
            <a:fld id="{0C83B217-0940-4CB5-B9EA-E6E35C9C8AE4}" type="slidenum">
              <a:rPr lang="cs-CZ" sz="1400" smtClean="0"/>
              <a:t>‹#›</a:t>
            </a:fld>
            <a:endParaRPr lang="cs-CZ" sz="1400" dirty="0"/>
          </a:p>
        </p:txBody>
      </p:sp>
    </p:spTree>
    <p:extLst>
      <p:ext uri="{BB962C8B-B14F-4D97-AF65-F5344CB8AC3E}">
        <p14:creationId xmlns:p14="http://schemas.microsoft.com/office/powerpoint/2010/main" val="845354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Final_slide">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ctrTitle"/>
          </p:nvPr>
        </p:nvSpPr>
        <p:spPr>
          <a:xfrm>
            <a:off x="578909" y="3095097"/>
            <a:ext cx="4849826" cy="1053570"/>
          </a:xfrm>
        </p:spPr>
        <p:txBody>
          <a:bodyPr anchor="t">
            <a:normAutofit/>
          </a:bodyPr>
          <a:lstStyle>
            <a:lvl1pPr marL="0" indent="0" algn="l">
              <a:defRPr sz="5400" cap="none" baseline="0">
                <a:latin typeface="+mn-lt"/>
              </a:defRPr>
            </a:lvl1pPr>
          </a:lstStyle>
          <a:p>
            <a:r>
              <a:rPr lang="cs-CZ"/>
              <a:t>Kliknutím lze upravit styl.</a:t>
            </a:r>
            <a:endParaRPr lang="cs-CZ" dirty="0"/>
          </a:p>
        </p:txBody>
      </p:sp>
      <p:sp>
        <p:nvSpPr>
          <p:cNvPr id="3" name="Podnadpis 2"/>
          <p:cNvSpPr>
            <a:spLocks noGrp="1"/>
          </p:cNvSpPr>
          <p:nvPr>
            <p:ph type="subTitle" idx="1"/>
          </p:nvPr>
        </p:nvSpPr>
        <p:spPr>
          <a:xfrm>
            <a:off x="578910" y="5093495"/>
            <a:ext cx="4849826" cy="443442"/>
          </a:xfrm>
        </p:spPr>
        <p:txBody>
          <a:bodyPr>
            <a:normAutofit/>
          </a:bodyPr>
          <a:lstStyle>
            <a:lvl1pPr marL="0" indent="0" algn="l">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spTree>
    <p:extLst>
      <p:ext uri="{BB962C8B-B14F-4D97-AF65-F5344CB8AC3E}">
        <p14:creationId xmlns:p14="http://schemas.microsoft.com/office/powerpoint/2010/main" val="3396120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_slide_alternative">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Nadpis 1"/>
          <p:cNvSpPr>
            <a:spLocks noGrp="1"/>
          </p:cNvSpPr>
          <p:nvPr>
            <p:ph type="ctrTitle"/>
          </p:nvPr>
        </p:nvSpPr>
        <p:spPr>
          <a:xfrm>
            <a:off x="578909" y="3095097"/>
            <a:ext cx="4849826" cy="1053570"/>
          </a:xfrm>
        </p:spPr>
        <p:txBody>
          <a:bodyPr anchor="t">
            <a:normAutofit/>
          </a:bodyPr>
          <a:lstStyle>
            <a:lvl1pPr marL="0" indent="0" algn="l">
              <a:defRPr sz="5400" cap="none" baseline="0">
                <a:latin typeface="+mn-lt"/>
              </a:defRPr>
            </a:lvl1pPr>
          </a:lstStyle>
          <a:p>
            <a:r>
              <a:rPr lang="cs-CZ"/>
              <a:t>Kliknutím lze upravit styl.</a:t>
            </a:r>
            <a:endParaRPr lang="cs-CZ" dirty="0"/>
          </a:p>
        </p:txBody>
      </p:sp>
      <p:sp>
        <p:nvSpPr>
          <p:cNvPr id="8" name="TextovéPole 7"/>
          <p:cNvSpPr txBox="1"/>
          <p:nvPr userDrawn="1"/>
        </p:nvSpPr>
        <p:spPr>
          <a:xfrm>
            <a:off x="578909" y="5321643"/>
            <a:ext cx="6322693" cy="646331"/>
          </a:xfrm>
          <a:prstGeom prst="rect">
            <a:avLst/>
          </a:prstGeom>
          <a:noFill/>
        </p:spPr>
        <p:txBody>
          <a:bodyPr wrap="none" rtlCol="0">
            <a:spAutoFit/>
          </a:bodyPr>
          <a:lstStyle/>
          <a:p>
            <a:r>
              <a:rPr lang="cs-CZ" dirty="0" err="1"/>
              <a:t>Nielsen</a:t>
            </a:r>
            <a:r>
              <a:rPr lang="cs-CZ" dirty="0"/>
              <a:t> </a:t>
            </a:r>
            <a:r>
              <a:rPr lang="cs-CZ" dirty="0" err="1"/>
              <a:t>Admosphere</a:t>
            </a:r>
            <a:r>
              <a:rPr lang="cs-CZ" dirty="0"/>
              <a:t>, a.s. I Českobratrská 2778/1 I 130 00 Praha 3</a:t>
            </a:r>
          </a:p>
          <a:p>
            <a:r>
              <a:rPr lang="cs-CZ" dirty="0"/>
              <a:t>www.nielsen-admosphere.cz</a:t>
            </a:r>
          </a:p>
        </p:txBody>
      </p:sp>
    </p:spTree>
    <p:extLst>
      <p:ext uri="{BB962C8B-B14F-4D97-AF65-F5344CB8AC3E}">
        <p14:creationId xmlns:p14="http://schemas.microsoft.com/office/powerpoint/2010/main" val="94712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_orang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p:nvPr>
        </p:nvSpPr>
        <p:spPr>
          <a:xfrm>
            <a:off x="533400" y="809974"/>
            <a:ext cx="6122773" cy="763459"/>
          </a:xfrm>
        </p:spPr>
        <p:txBody>
          <a:bodyPr>
            <a:normAutofit/>
          </a:bodyPr>
          <a:lstStyle>
            <a:lvl1pPr>
              <a:defRPr sz="4400" b="0" cap="none" baseline="0">
                <a:solidFill>
                  <a:srgbClr val="FF9900"/>
                </a:solidFill>
                <a:latin typeface="+mn-lt"/>
              </a:defRPr>
            </a:lvl1pPr>
          </a:lstStyle>
          <a:p>
            <a:r>
              <a:rPr lang="cs-CZ"/>
              <a:t>Kliknutím lze upravit styl.</a:t>
            </a:r>
            <a:endParaRPr lang="cs-CZ" dirty="0"/>
          </a:p>
        </p:txBody>
      </p:sp>
    </p:spTree>
    <p:extLst>
      <p:ext uri="{BB962C8B-B14F-4D97-AF65-F5344CB8AC3E}">
        <p14:creationId xmlns:p14="http://schemas.microsoft.com/office/powerpoint/2010/main" val="207932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_Header_blue">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p:nvPr>
        </p:nvSpPr>
        <p:spPr>
          <a:xfrm>
            <a:off x="533400" y="809974"/>
            <a:ext cx="6122773" cy="763459"/>
          </a:xfrm>
        </p:spPr>
        <p:txBody>
          <a:bodyPr>
            <a:normAutofit/>
          </a:bodyPr>
          <a:lstStyle>
            <a:lvl1pPr>
              <a:defRPr sz="4400" b="0" cap="none" baseline="0">
                <a:solidFill>
                  <a:srgbClr val="009DD9"/>
                </a:solidFill>
                <a:latin typeface="+mn-lt"/>
              </a:defRPr>
            </a:lvl1pPr>
          </a:lstStyle>
          <a:p>
            <a:r>
              <a:rPr lang="cs-CZ"/>
              <a:t>Kliknutím lze upravit styl.</a:t>
            </a:r>
            <a:endParaRPr lang="cs-CZ" dirty="0"/>
          </a:p>
        </p:txBody>
      </p:sp>
    </p:spTree>
    <p:extLst>
      <p:ext uri="{BB962C8B-B14F-4D97-AF65-F5344CB8AC3E}">
        <p14:creationId xmlns:p14="http://schemas.microsoft.com/office/powerpoint/2010/main" val="182904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Header_TVM">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p:nvPr>
        </p:nvSpPr>
        <p:spPr>
          <a:xfrm>
            <a:off x="533400" y="809974"/>
            <a:ext cx="6122773" cy="763459"/>
          </a:xfrm>
        </p:spPr>
        <p:txBody>
          <a:bodyPr>
            <a:normAutofit/>
          </a:bodyPr>
          <a:lstStyle>
            <a:lvl1pPr>
              <a:defRPr sz="4400" b="0" cap="none" baseline="0">
                <a:solidFill>
                  <a:srgbClr val="FF9900"/>
                </a:solidFill>
                <a:latin typeface="+mn-lt"/>
              </a:defRPr>
            </a:lvl1pPr>
          </a:lstStyle>
          <a:p>
            <a:r>
              <a:rPr lang="cs-CZ"/>
              <a:t>Kliknutím lze upravit styl.</a:t>
            </a:r>
            <a:endParaRPr lang="cs-CZ" dirty="0"/>
          </a:p>
        </p:txBody>
      </p:sp>
    </p:spTree>
    <p:extLst>
      <p:ext uri="{BB962C8B-B14F-4D97-AF65-F5344CB8AC3E}">
        <p14:creationId xmlns:p14="http://schemas.microsoft.com/office/powerpoint/2010/main" val="403603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Header_R&amp;A">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p:nvPr>
        </p:nvSpPr>
        <p:spPr>
          <a:xfrm>
            <a:off x="533400" y="809974"/>
            <a:ext cx="6122773" cy="763459"/>
          </a:xfrm>
        </p:spPr>
        <p:txBody>
          <a:bodyPr>
            <a:normAutofit/>
          </a:bodyPr>
          <a:lstStyle>
            <a:lvl1pPr>
              <a:defRPr sz="4400" b="0" cap="none" baseline="0">
                <a:solidFill>
                  <a:srgbClr val="009DD9"/>
                </a:solidFill>
                <a:latin typeface="+mn-lt"/>
              </a:defRPr>
            </a:lvl1pPr>
          </a:lstStyle>
          <a:p>
            <a:r>
              <a:rPr lang="cs-CZ"/>
              <a:t>Kliknutím lze upravit styl.</a:t>
            </a:r>
            <a:endParaRPr lang="cs-CZ" dirty="0"/>
          </a:p>
        </p:txBody>
      </p:sp>
    </p:spTree>
    <p:extLst>
      <p:ext uri="{BB962C8B-B14F-4D97-AF65-F5344CB8AC3E}">
        <p14:creationId xmlns:p14="http://schemas.microsoft.com/office/powerpoint/2010/main" val="27972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Header_Ad Intel">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p:nvPr>
        </p:nvSpPr>
        <p:spPr>
          <a:xfrm>
            <a:off x="533400" y="809974"/>
            <a:ext cx="6122773" cy="763459"/>
          </a:xfrm>
        </p:spPr>
        <p:txBody>
          <a:bodyPr>
            <a:normAutofit/>
          </a:bodyPr>
          <a:lstStyle>
            <a:lvl1pPr>
              <a:defRPr sz="4400" b="0" cap="none" baseline="0">
                <a:solidFill>
                  <a:srgbClr val="707276"/>
                </a:solidFill>
                <a:latin typeface="+mn-lt"/>
              </a:defRPr>
            </a:lvl1pPr>
          </a:lstStyle>
          <a:p>
            <a:r>
              <a:rPr lang="cs-CZ"/>
              <a:t>Kliknutím lze upravit styl.</a:t>
            </a:r>
            <a:endParaRPr lang="cs-CZ" dirty="0"/>
          </a:p>
        </p:txBody>
      </p:sp>
    </p:spTree>
    <p:extLst>
      <p:ext uri="{BB962C8B-B14F-4D97-AF65-F5344CB8AC3E}">
        <p14:creationId xmlns:p14="http://schemas.microsoft.com/office/powerpoint/2010/main" val="395001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Header_Adwind">
    <p:spTree>
      <p:nvGrpSpPr>
        <p:cNvPr id="1" name=""/>
        <p:cNvGrpSpPr/>
        <p:nvPr/>
      </p:nvGrpSpPr>
      <p:grpSpPr>
        <a:xfrm>
          <a:off x="0" y="0"/>
          <a:ext cx="0" cy="0"/>
          <a:chOff x="0" y="0"/>
          <a:chExt cx="0" cy="0"/>
        </a:xfrm>
      </p:grpSpPr>
      <p:pic>
        <p:nvPicPr>
          <p:cNvPr id="3" name="Obráze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p:cNvSpPr>
            <a:spLocks noGrp="1"/>
          </p:cNvSpPr>
          <p:nvPr>
            <p:ph type="title"/>
          </p:nvPr>
        </p:nvSpPr>
        <p:spPr>
          <a:xfrm>
            <a:off x="533400" y="809974"/>
            <a:ext cx="6122773" cy="763459"/>
          </a:xfrm>
        </p:spPr>
        <p:txBody>
          <a:bodyPr>
            <a:normAutofit/>
          </a:bodyPr>
          <a:lstStyle>
            <a:lvl1pPr>
              <a:defRPr sz="4400" b="0" cap="none" baseline="0">
                <a:solidFill>
                  <a:srgbClr val="CC3333"/>
                </a:solidFill>
                <a:latin typeface="+mn-lt"/>
              </a:defRPr>
            </a:lvl1pPr>
          </a:lstStyle>
          <a:p>
            <a:r>
              <a:rPr lang="cs-CZ"/>
              <a:t>Kliknutím lze upravit styl.</a:t>
            </a:r>
            <a:endParaRPr lang="cs-CZ" dirty="0"/>
          </a:p>
        </p:txBody>
      </p:sp>
    </p:spTree>
    <p:extLst>
      <p:ext uri="{BB962C8B-B14F-4D97-AF65-F5344CB8AC3E}">
        <p14:creationId xmlns:p14="http://schemas.microsoft.com/office/powerpoint/2010/main" val="27424860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546931" y="157052"/>
            <a:ext cx="10832507" cy="675117"/>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546931" y="1546789"/>
            <a:ext cx="10806869" cy="4854011"/>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9" name="Obrázek 8"/>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533345" y="282550"/>
            <a:ext cx="3379258" cy="371085"/>
          </a:xfrm>
          <a:prstGeom prst="rect">
            <a:avLst/>
          </a:prstGeom>
        </p:spPr>
      </p:pic>
      <p:pic>
        <p:nvPicPr>
          <p:cNvPr id="8" name="Obrázek 7"/>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1449" y="0"/>
            <a:ext cx="184150" cy="6858000"/>
          </a:xfrm>
          <a:prstGeom prst="rect">
            <a:avLst/>
          </a:prstGeom>
        </p:spPr>
      </p:pic>
      <p:sp>
        <p:nvSpPr>
          <p:cNvPr id="4" name="Zástupný symbol pro číslo snímku 3"/>
          <p:cNvSpPr>
            <a:spLocks noGrp="1"/>
          </p:cNvSpPr>
          <p:nvPr>
            <p:ph type="sldNum" sz="quarter" idx="4"/>
          </p:nvPr>
        </p:nvSpPr>
        <p:spPr>
          <a:xfrm>
            <a:off x="9379722" y="6413826"/>
            <a:ext cx="2743200" cy="365125"/>
          </a:xfrm>
          <a:prstGeom prst="rect">
            <a:avLst/>
          </a:prstGeom>
        </p:spPr>
        <p:txBody>
          <a:bodyPr vert="horz" lIns="91440" tIns="45720" rIns="91440" bIns="45720" rtlCol="0" anchor="ctr"/>
          <a:lstStyle>
            <a:lvl1pPr algn="r">
              <a:defRPr sz="1200">
                <a:solidFill>
                  <a:schemeClr val="tx1"/>
                </a:solidFill>
              </a:defRPr>
            </a:lvl1pPr>
          </a:lstStyle>
          <a:p>
            <a:fld id="{2025DD07-99FA-4442-98A9-572EC08B0019}" type="slidenum">
              <a:rPr lang="cs-CZ" smtClean="0"/>
              <a:pPr/>
              <a:t>‹#›</a:t>
            </a:fld>
            <a:endParaRPr lang="cs-CZ"/>
          </a:p>
        </p:txBody>
      </p:sp>
    </p:spTree>
    <p:extLst>
      <p:ext uri="{BB962C8B-B14F-4D97-AF65-F5344CB8AC3E}">
        <p14:creationId xmlns:p14="http://schemas.microsoft.com/office/powerpoint/2010/main" val="3917001953"/>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99" r:id="rId3"/>
    <p:sldLayoutId id="2147483663" r:id="rId4"/>
    <p:sldLayoutId id="2147483665" r:id="rId5"/>
    <p:sldLayoutId id="2147483662" r:id="rId6"/>
    <p:sldLayoutId id="2147483664" r:id="rId7"/>
    <p:sldLayoutId id="2147483666" r:id="rId8"/>
    <p:sldLayoutId id="2147483667" r:id="rId9"/>
    <p:sldLayoutId id="2147483708" r:id="rId10"/>
    <p:sldLayoutId id="2147483655" r:id="rId11"/>
    <p:sldLayoutId id="2147483682" r:id="rId12"/>
    <p:sldLayoutId id="2147483651"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702" r:id="rId28"/>
    <p:sldLayoutId id="2147483703" r:id="rId29"/>
    <p:sldLayoutId id="2147483704" r:id="rId30"/>
    <p:sldLayoutId id="2147483705" r:id="rId31"/>
    <p:sldLayoutId id="2147483706" r:id="rId32"/>
    <p:sldLayoutId id="2147483707" r:id="rId33"/>
    <p:sldLayoutId id="2147483697" r:id="rId34"/>
    <p:sldLayoutId id="2147483701" r:id="rId35"/>
  </p:sldLayoutIdLst>
  <p:hf hdr="0" ftr="0" dt="0"/>
  <p:txStyles>
    <p:title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63.wmf"/><Relationship Id="rId1" Type="http://schemas.openxmlformats.org/officeDocument/2006/relationships/slideLayout" Target="../slideLayouts/slideLayout16.xml"/><Relationship Id="rId5" Type="http://schemas.openxmlformats.org/officeDocument/2006/relationships/image" Target="../media/image64.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slide" Target="slide40.xml"/><Relationship Id="rId4" Type="http://schemas.openxmlformats.org/officeDocument/2006/relationships/image" Target="../media/image67.wmf"/></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slideLayout" Target="../slideLayouts/slideLayout16.xml"/><Relationship Id="rId5" Type="http://schemas.openxmlformats.org/officeDocument/2006/relationships/image" Target="../media/image76.emf"/><Relationship Id="rId4" Type="http://schemas.openxmlformats.org/officeDocument/2006/relationships/image" Target="../media/image75.wmf"/></Relationships>
</file>

<file path=ppt/slides/_rels/slide16.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79.emf"/><Relationship Id="rId5" Type="http://schemas.openxmlformats.org/officeDocument/2006/relationships/image" Target="../media/image78.wmf"/><Relationship Id="rId4" Type="http://schemas.openxmlformats.org/officeDocument/2006/relationships/image" Target="../media/image77.wmf"/></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wmf"/><Relationship Id="rId7" Type="http://schemas.openxmlformats.org/officeDocument/2006/relationships/image" Target="../media/image8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wmf"/><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8.w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0.xml"/><Relationship Id="rId7" Type="http://schemas.openxmlformats.org/officeDocument/2006/relationships/image" Target="../media/image22.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slide" Target="slide35.xml"/><Relationship Id="rId11" Type="http://schemas.openxmlformats.org/officeDocument/2006/relationships/slide" Target="slide39.xml"/><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image" Target="../media/image23.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24.png"/><Relationship Id="rId2" Type="http://schemas.openxmlformats.org/officeDocument/2006/relationships/image" Target="../media/image90.wmf"/><Relationship Id="rId1" Type="http://schemas.openxmlformats.org/officeDocument/2006/relationships/slideLayout" Target="../slideLayouts/slideLayout16.xml"/><Relationship Id="rId6" Type="http://schemas.openxmlformats.org/officeDocument/2006/relationships/slide" Target="slide41.xml"/><Relationship Id="rId5" Type="http://schemas.openxmlformats.org/officeDocument/2006/relationships/image" Target="../media/image93.png"/><Relationship Id="rId4" Type="http://schemas.openxmlformats.org/officeDocument/2006/relationships/image" Target="../media/image92.pn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wmf"/><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slide" Target="slide42.xml"/><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97.wmf"/><Relationship Id="rId1" Type="http://schemas.openxmlformats.org/officeDocument/2006/relationships/slideLayout" Target="../slideLayouts/slideLayout16.xml"/><Relationship Id="rId5" Type="http://schemas.openxmlformats.org/officeDocument/2006/relationships/image" Target="../media/image98.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99.wmf"/><Relationship Id="rId1" Type="http://schemas.openxmlformats.org/officeDocument/2006/relationships/slideLayout" Target="../slideLayouts/slideLayout16.xml"/><Relationship Id="rId6" Type="http://schemas.openxmlformats.org/officeDocument/2006/relationships/image" Target="../media/image101.png"/><Relationship Id="rId5" Type="http://schemas.openxmlformats.org/officeDocument/2006/relationships/image" Target="../media/image100.wmf"/><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1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26.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slideLayout" Target="../slideLayouts/slideLayout16.xml"/><Relationship Id="rId6" Type="http://schemas.openxmlformats.org/officeDocument/2006/relationships/slide" Target="slide46.xml"/><Relationship Id="rId5" Type="http://schemas.openxmlformats.org/officeDocument/2006/relationships/image" Target="../media/image24.png"/><Relationship Id="rId4" Type="http://schemas.openxmlformats.org/officeDocument/2006/relationships/slide" Target="slide45.xml"/></Relationships>
</file>

<file path=ppt/slides/_rels/slide27.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w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slide" Target="slide47.xml"/><Relationship Id="rId7" Type="http://schemas.openxmlformats.org/officeDocument/2006/relationships/image" Target="../media/image117.png"/><Relationship Id="rId2" Type="http://schemas.openxmlformats.org/officeDocument/2006/relationships/image" Target="../media/image114.wmf"/><Relationship Id="rId1" Type="http://schemas.openxmlformats.org/officeDocument/2006/relationships/slideLayout" Target="../slideLayouts/slideLayout16.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19.wmf"/><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20.wmf"/><Relationship Id="rId1" Type="http://schemas.openxmlformats.org/officeDocument/2006/relationships/slideLayout" Target="../slideLayouts/slideLayout16.xml"/><Relationship Id="rId5" Type="http://schemas.openxmlformats.org/officeDocument/2006/relationships/image" Target="../media/image121.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image" Target="../media/image125.png"/><Relationship Id="rId2" Type="http://schemas.openxmlformats.org/officeDocument/2006/relationships/image" Target="../media/image122.wmf"/><Relationship Id="rId1" Type="http://schemas.openxmlformats.org/officeDocument/2006/relationships/slideLayout" Target="../slideLayouts/slideLayout16.xml"/><Relationship Id="rId6" Type="http://schemas.openxmlformats.org/officeDocument/2006/relationships/image" Target="../media/image124.png"/><Relationship Id="rId5" Type="http://schemas.openxmlformats.org/officeDocument/2006/relationships/image" Target="../media/image123.wmf"/><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26.wmf"/><Relationship Id="rId1" Type="http://schemas.openxmlformats.org/officeDocument/2006/relationships/slideLayout" Target="../slideLayouts/slideLayout16.xml"/><Relationship Id="rId6" Type="http://schemas.openxmlformats.org/officeDocument/2006/relationships/image" Target="../media/image128.png"/><Relationship Id="rId5" Type="http://schemas.openxmlformats.org/officeDocument/2006/relationships/image" Target="../media/image127.wmf"/><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9.png"/><Relationship Id="rId1" Type="http://schemas.openxmlformats.org/officeDocument/2006/relationships/slideLayout" Target="../slideLayouts/slideLayout16.xml"/><Relationship Id="rId5" Type="http://schemas.openxmlformats.org/officeDocument/2006/relationships/image" Target="../media/image13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2.xml"/><Relationship Id="rId1" Type="http://schemas.openxmlformats.org/officeDocument/2006/relationships/slideLayout" Target="../slideLayouts/slideLayout16.xml"/><Relationship Id="rId4" Type="http://schemas.openxmlformats.org/officeDocument/2006/relationships/image" Target="../media/image135.wmf"/></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6.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91.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137.wmf"/><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slide" Target="slide22.xml"/></Relationships>
</file>

<file path=ppt/slides/_rels/slide4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38.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39.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140.wmf"/><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slide" Target="slide26.xml"/><Relationship Id="rId5" Type="http://schemas.openxmlformats.org/officeDocument/2006/relationships/image" Target="../media/image142.wmf"/><Relationship Id="rId4" Type="http://schemas.openxmlformats.org/officeDocument/2006/relationships/image" Target="../media/image141.wmf"/></Relationships>
</file>

<file path=ppt/slides/_rels/slide46.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slide" Target="slide26.xml"/><Relationship Id="rId4" Type="http://schemas.openxmlformats.org/officeDocument/2006/relationships/image" Target="../media/image145.wmf"/></Relationships>
</file>

<file path=ppt/slides/_rels/slide47.x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slide" Target="slide28.xml"/></Relationships>
</file>

<file path=ppt/slides/_rels/slide4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48.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6.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5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51.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52.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slide" Target="slide32.xml"/><Relationship Id="rId4" Type="http://schemas.openxmlformats.org/officeDocument/2006/relationships/image" Target="../media/image155.wmf"/></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56.wmf"/><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slide" Target="slide22.xml"/></Relationships>
</file>

<file path=ppt/slides/_rels/slide6.x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16.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wmf"/><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16.xml"/><Relationship Id="rId4"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77F0712-BCA2-49D7-924D-862921BE5043}"/>
              </a:ext>
            </a:extLst>
          </p:cNvPr>
          <p:cNvSpPr>
            <a:spLocks noGrp="1"/>
          </p:cNvSpPr>
          <p:nvPr>
            <p:ph type="ctrTitle"/>
          </p:nvPr>
        </p:nvSpPr>
        <p:spPr/>
        <p:txBody>
          <a:bodyPr/>
          <a:lstStyle/>
          <a:p>
            <a:r>
              <a:rPr lang="cs-CZ" dirty="0"/>
              <a:t>Aktivní otcovství</a:t>
            </a:r>
          </a:p>
        </p:txBody>
      </p:sp>
      <p:sp>
        <p:nvSpPr>
          <p:cNvPr id="4" name="Podnadpis 3">
            <a:extLst>
              <a:ext uri="{FF2B5EF4-FFF2-40B4-BE49-F238E27FC236}">
                <a16:creationId xmlns:a16="http://schemas.microsoft.com/office/drawing/2014/main" id="{D1531995-7DCA-4E86-BAF4-E9638E7B5C77}"/>
              </a:ext>
            </a:extLst>
          </p:cNvPr>
          <p:cNvSpPr>
            <a:spLocks noGrp="1"/>
          </p:cNvSpPr>
          <p:nvPr>
            <p:ph type="subTitle" idx="1"/>
          </p:nvPr>
        </p:nvSpPr>
        <p:spPr/>
        <p:txBody>
          <a:bodyPr/>
          <a:lstStyle/>
          <a:p>
            <a:r>
              <a:rPr lang="cs-CZ" dirty="0"/>
              <a:t>Duben 2020</a:t>
            </a:r>
          </a:p>
        </p:txBody>
      </p:sp>
      <p:pic>
        <p:nvPicPr>
          <p:cNvPr id="6" name="Obrázek 5">
            <a:extLst>
              <a:ext uri="{FF2B5EF4-FFF2-40B4-BE49-F238E27FC236}">
                <a16:creationId xmlns:a16="http://schemas.microsoft.com/office/drawing/2014/main" id="{F60649F8-BE4C-4965-8EE0-6229C58D1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09" y="4298801"/>
            <a:ext cx="1428750" cy="1200150"/>
          </a:xfrm>
          <a:prstGeom prst="rect">
            <a:avLst/>
          </a:prstGeom>
        </p:spPr>
      </p:pic>
    </p:spTree>
    <p:extLst>
      <p:ext uri="{BB962C8B-B14F-4D97-AF65-F5344CB8AC3E}">
        <p14:creationId xmlns:p14="http://schemas.microsoft.com/office/powerpoint/2010/main" val="45554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aoblený obdélník 27"/>
          <p:cNvSpPr/>
          <p:nvPr/>
        </p:nvSpPr>
        <p:spPr>
          <a:xfrm>
            <a:off x="1786688" y="978564"/>
            <a:ext cx="9255876" cy="1705859"/>
          </a:xfrm>
          <a:prstGeom prst="roundRect">
            <a:avLst/>
          </a:prstGeom>
          <a:solidFill>
            <a:srgbClr val="555962"/>
          </a:solid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9" name="Ovál 28"/>
          <p:cNvSpPr/>
          <p:nvPr/>
        </p:nvSpPr>
        <p:spPr>
          <a:xfrm>
            <a:off x="883457" y="930759"/>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pic>
        <p:nvPicPr>
          <p:cNvPr id="24" name="Obrázek 23">
            <a:extLst>
              <a:ext uri="{FF2B5EF4-FFF2-40B4-BE49-F238E27FC236}">
                <a16:creationId xmlns:a16="http://schemas.microsoft.com/office/drawing/2014/main" id="{35A436A2-3B1D-48C4-9DE8-B27A1268EE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07585">
            <a:off x="1934413" y="1419894"/>
            <a:ext cx="766158" cy="766158"/>
          </a:xfrm>
          <a:prstGeom prst="rect">
            <a:avLst/>
          </a:prstGeom>
        </p:spPr>
      </p:pic>
      <p:sp>
        <p:nvSpPr>
          <p:cNvPr id="30" name="Zaoblený obdélník 29"/>
          <p:cNvSpPr/>
          <p:nvPr/>
        </p:nvSpPr>
        <p:spPr>
          <a:xfrm>
            <a:off x="1808342" y="4958916"/>
            <a:ext cx="9286378" cy="1705859"/>
          </a:xfrm>
          <a:prstGeom prst="roundRect">
            <a:avLst/>
          </a:prstGeom>
          <a:solidFill>
            <a:srgbClr val="555962"/>
          </a:solid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31" name="Ovál 30"/>
          <p:cNvSpPr/>
          <p:nvPr/>
        </p:nvSpPr>
        <p:spPr>
          <a:xfrm>
            <a:off x="883457" y="4894584"/>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pic>
        <p:nvPicPr>
          <p:cNvPr id="8" name="Obrázek 7">
            <a:extLst>
              <a:ext uri="{FF2B5EF4-FFF2-40B4-BE49-F238E27FC236}">
                <a16:creationId xmlns:a16="http://schemas.microsoft.com/office/drawing/2014/main" id="{6D66CD51-AA58-4260-B12B-42FC10F9F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449" y="5176123"/>
            <a:ext cx="956824" cy="956824"/>
          </a:xfrm>
          <a:prstGeom prst="rect">
            <a:avLst/>
          </a:prstGeom>
        </p:spPr>
      </p:pic>
      <p:sp>
        <p:nvSpPr>
          <p:cNvPr id="7" name="Zaoblený obdélník 6"/>
          <p:cNvSpPr/>
          <p:nvPr/>
        </p:nvSpPr>
        <p:spPr>
          <a:xfrm>
            <a:off x="1808342" y="2977239"/>
            <a:ext cx="9286378" cy="1705859"/>
          </a:xfrm>
          <a:prstGeom prst="roundRect">
            <a:avLst/>
          </a:prstGeom>
          <a:solidFill>
            <a:srgbClr val="555962"/>
          </a:solid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9" name="Ovál 18"/>
          <p:cNvSpPr/>
          <p:nvPr/>
        </p:nvSpPr>
        <p:spPr>
          <a:xfrm>
            <a:off x="883457" y="2912907"/>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5" name="Nadpis 1">
            <a:extLst>
              <a:ext uri="{FF2B5EF4-FFF2-40B4-BE49-F238E27FC236}">
                <a16:creationId xmlns:a16="http://schemas.microsoft.com/office/drawing/2014/main" id="{F348F7F9-D570-4AEF-82A2-9EC6279E151F}"/>
              </a:ext>
            </a:extLst>
          </p:cNvPr>
          <p:cNvSpPr txBox="1">
            <a:spLocks/>
          </p:cNvSpPr>
          <p:nvPr/>
        </p:nvSpPr>
        <p:spPr>
          <a:xfrm>
            <a:off x="529839" y="160321"/>
            <a:ext cx="10823961" cy="659340"/>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r>
              <a:rPr lang="cs-CZ" dirty="0"/>
              <a:t>Shrnutí</a:t>
            </a:r>
          </a:p>
        </p:txBody>
      </p:sp>
      <p:pic>
        <p:nvPicPr>
          <p:cNvPr id="3" name="Obrázek 2">
            <a:extLst>
              <a:ext uri="{FF2B5EF4-FFF2-40B4-BE49-F238E27FC236}">
                <a16:creationId xmlns:a16="http://schemas.microsoft.com/office/drawing/2014/main" id="{FEA291B7-919F-4F54-8C71-75D1E73AF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0666" y="3194930"/>
            <a:ext cx="1195352" cy="1195352"/>
          </a:xfrm>
          <a:prstGeom prst="rect">
            <a:avLst/>
          </a:prstGeom>
        </p:spPr>
      </p:pic>
      <p:pic>
        <p:nvPicPr>
          <p:cNvPr id="5" name="Obrázek 4">
            <a:extLst>
              <a:ext uri="{FF2B5EF4-FFF2-40B4-BE49-F238E27FC236}">
                <a16:creationId xmlns:a16="http://schemas.microsoft.com/office/drawing/2014/main" id="{754ACC8D-96E6-4AA9-86E1-F7965EBDD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363" y="5528102"/>
            <a:ext cx="956824" cy="956824"/>
          </a:xfrm>
          <a:prstGeom prst="rect">
            <a:avLst/>
          </a:prstGeom>
        </p:spPr>
      </p:pic>
      <p:pic>
        <p:nvPicPr>
          <p:cNvPr id="22" name="Obrázek 21">
            <a:extLst>
              <a:ext uri="{FF2B5EF4-FFF2-40B4-BE49-F238E27FC236}">
                <a16:creationId xmlns:a16="http://schemas.microsoft.com/office/drawing/2014/main" id="{D480DC84-FA9A-4115-839B-222A2FFC59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00368">
            <a:off x="1239308" y="1025581"/>
            <a:ext cx="609319" cy="609319"/>
          </a:xfrm>
          <a:prstGeom prst="rect">
            <a:avLst/>
          </a:prstGeom>
        </p:spPr>
      </p:pic>
      <p:pic>
        <p:nvPicPr>
          <p:cNvPr id="20" name="Obrázek 19">
            <a:extLst>
              <a:ext uri="{FF2B5EF4-FFF2-40B4-BE49-F238E27FC236}">
                <a16:creationId xmlns:a16="http://schemas.microsoft.com/office/drawing/2014/main" id="{B71F1FB9-242C-481E-978A-1D2ADDD03B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7280" y="1589825"/>
            <a:ext cx="994149" cy="994149"/>
          </a:xfrm>
          <a:prstGeom prst="rect">
            <a:avLst/>
          </a:prstGeom>
        </p:spPr>
      </p:pic>
      <p:sp>
        <p:nvSpPr>
          <p:cNvPr id="15" name="TextovéPole 14">
            <a:extLst>
              <a:ext uri="{FF2B5EF4-FFF2-40B4-BE49-F238E27FC236}">
                <a16:creationId xmlns:a16="http://schemas.microsoft.com/office/drawing/2014/main" id="{2DAA2EEB-CB46-4C7E-9529-CA019155E776}"/>
              </a:ext>
            </a:extLst>
          </p:cNvPr>
          <p:cNvSpPr txBox="1"/>
          <p:nvPr/>
        </p:nvSpPr>
        <p:spPr>
          <a:xfrm>
            <a:off x="2758505" y="1048366"/>
            <a:ext cx="8164437" cy="1600438"/>
          </a:xfrm>
          <a:prstGeom prst="rect">
            <a:avLst/>
          </a:prstGeom>
          <a:noFill/>
        </p:spPr>
        <p:txBody>
          <a:bodyPr wrap="square" rtlCol="0">
            <a:spAutoFit/>
          </a:bodyPr>
          <a:lstStyle/>
          <a:p>
            <a:pPr algn="just"/>
            <a:r>
              <a:rPr lang="cs-CZ" sz="1400" dirty="0">
                <a:solidFill>
                  <a:schemeClr val="bg1"/>
                </a:solidFill>
              </a:rPr>
              <a:t>Téměř všichni otcové si myslí, že děti jsou to nejkrásnější, co je v životě potkalo. (souhlas -96%)</a:t>
            </a:r>
          </a:p>
          <a:p>
            <a:pPr algn="just"/>
            <a:r>
              <a:rPr lang="cs-CZ" sz="1400" dirty="0">
                <a:solidFill>
                  <a:schemeClr val="bg1"/>
                </a:solidFill>
              </a:rPr>
              <a:t>Otcové v domácnosti zajišťují zejména finanční zázemí rodiny (66 %), řeší nákupy a větší vydání např. dovolenou, ale také častěji organizují a vymýšlejí různé volnočasové aktivity. V období, kdy bylo dítě malé se otcové podíleli zejména na hraní, mazlení a uspávání dítěte. Péči o zdraví a návštěvy lékaře nechávají ve většině na partnerkách. Zapojení otců do péče o děti a chod domácnosti za posledních deset vzrostlo, přesto však se ve společnosti objevuje myšlenka tradičních rolí tj. otec - živitel rodiny a matka – pečovatelka (54 %). </a:t>
            </a:r>
            <a:br>
              <a:rPr lang="cs-CZ" sz="1400" dirty="0">
                <a:solidFill>
                  <a:schemeClr val="bg1"/>
                </a:solidFill>
              </a:rPr>
            </a:br>
            <a:r>
              <a:rPr lang="cs-CZ" sz="1400" dirty="0">
                <a:solidFill>
                  <a:schemeClr val="bg1"/>
                </a:solidFill>
              </a:rPr>
              <a:t>V péči o děti chce být většina otců pro dítě nejen určitou autoritou (93 %) ale i partnerem (86 %). </a:t>
            </a:r>
          </a:p>
        </p:txBody>
      </p:sp>
      <p:sp>
        <p:nvSpPr>
          <p:cNvPr id="16" name="TextovéPole 15">
            <a:extLst>
              <a:ext uri="{FF2B5EF4-FFF2-40B4-BE49-F238E27FC236}">
                <a16:creationId xmlns:a16="http://schemas.microsoft.com/office/drawing/2014/main" id="{BA58018A-B88B-44E3-A67A-7AC59220CAC6}"/>
              </a:ext>
            </a:extLst>
          </p:cNvPr>
          <p:cNvSpPr txBox="1"/>
          <p:nvPr/>
        </p:nvSpPr>
        <p:spPr>
          <a:xfrm>
            <a:off x="2749958" y="2944489"/>
            <a:ext cx="8164437" cy="1815882"/>
          </a:xfrm>
          <a:prstGeom prst="rect">
            <a:avLst/>
          </a:prstGeom>
          <a:noFill/>
        </p:spPr>
        <p:txBody>
          <a:bodyPr wrap="square" rtlCol="0">
            <a:spAutoFit/>
          </a:bodyPr>
          <a:lstStyle/>
          <a:p>
            <a:pPr algn="just"/>
            <a:r>
              <a:rPr lang="cs-CZ" sz="1400" dirty="0">
                <a:solidFill>
                  <a:schemeClr val="bg1"/>
                </a:solidFill>
              </a:rPr>
              <a:t>Do práce chodí čeští otcové především vydělávat (souhlas - 87 %). Není divu, když dvě třetiny z nich mají vyšší příjem než je příjem jejich partnerky. 8 z 10 dotázaných si však myslí, že jim jejich zaměstnavatel vytváří podmínky, aby se mohli dostatečně věnovat každodenní péči o své děti. 70 % dotázaných je s množstvím času, který se svými dětmi tráví spokojeno. Mezi nejčastější benefity, které by si zaměstnaní otcové přáli patří ty, které dávají finanční benefit (příspěvky na rodinné aktivity, placené volno) nebo více volného času s rodinou (práce z domova, flexibilní </a:t>
            </a:r>
            <a:r>
              <a:rPr lang="cs-CZ" sz="1400" dirty="0" err="1">
                <a:solidFill>
                  <a:schemeClr val="bg1"/>
                </a:solidFill>
              </a:rPr>
              <a:t>prac</a:t>
            </a:r>
            <a:r>
              <a:rPr lang="cs-CZ" sz="1400" dirty="0">
                <a:solidFill>
                  <a:schemeClr val="bg1"/>
                </a:solidFill>
              </a:rPr>
              <a:t>. doba). Peníze a čas jsou největšími problémy, které otcové nezletilých dětí při slaďování práce a rodiny mají. Přibližně čtvrtina by podle příjmu volila, kdo z páru bude s dítětem </a:t>
            </a:r>
            <a:br>
              <a:rPr lang="cs-CZ" sz="1400" dirty="0">
                <a:solidFill>
                  <a:schemeClr val="bg1"/>
                </a:solidFill>
              </a:rPr>
            </a:br>
            <a:r>
              <a:rPr lang="cs-CZ" sz="1400" dirty="0">
                <a:solidFill>
                  <a:schemeClr val="bg1"/>
                </a:solidFill>
              </a:rPr>
              <a:t>na rodičovské dovolené. </a:t>
            </a:r>
          </a:p>
        </p:txBody>
      </p:sp>
      <p:sp>
        <p:nvSpPr>
          <p:cNvPr id="17" name="TextovéPole 16">
            <a:extLst>
              <a:ext uri="{FF2B5EF4-FFF2-40B4-BE49-F238E27FC236}">
                <a16:creationId xmlns:a16="http://schemas.microsoft.com/office/drawing/2014/main" id="{1A4CD9DB-1054-457F-BA6B-DBA90B435DC7}"/>
              </a:ext>
            </a:extLst>
          </p:cNvPr>
          <p:cNvSpPr txBox="1"/>
          <p:nvPr/>
        </p:nvSpPr>
        <p:spPr>
          <a:xfrm>
            <a:off x="2824870" y="4996243"/>
            <a:ext cx="8164437" cy="1600438"/>
          </a:xfrm>
          <a:prstGeom prst="rect">
            <a:avLst/>
          </a:prstGeom>
          <a:noFill/>
        </p:spPr>
        <p:txBody>
          <a:bodyPr wrap="square" rtlCol="0">
            <a:spAutoFit/>
          </a:bodyPr>
          <a:lstStyle/>
          <a:p>
            <a:pPr algn="just"/>
            <a:r>
              <a:rPr lang="cs-CZ" sz="1400" dirty="0">
                <a:solidFill>
                  <a:schemeClr val="bg1"/>
                </a:solidFill>
              </a:rPr>
              <a:t>Otcovská dovolená je dobrým prostředkem pro upevnění pouta mezi otcem a novorozeným potomkem podle 86 %  dotázaných. Podobně se polovina vzorku domnívá, že by na rodičovské dovolené měla zůstat matka, protože je pro malé dítě nezastupitelná. 70 % otců se domnívá, že měl stát stávající institut otcovské dovolené rozšířit. Pokud by mělo dojít k nějaké legislativní úpravě,  dvě pětiny oslovených otců by si přálo, aby stát pokryl více než 70 % platu. Podobně dvě pětiny by ocenily více než 5 dní placeného volna. Dvouměsíční rodičovskou dovolenou pro druhého z rodičů tzv. otcovskou, by dvě třetiny využily spolu s matkou. Necelá třetina najednou, ostatní by si čerpání rozdělili po dnech či půldnech. </a:t>
            </a:r>
          </a:p>
        </p:txBody>
      </p:sp>
    </p:spTree>
    <p:extLst>
      <p:ext uri="{BB962C8B-B14F-4D97-AF65-F5344CB8AC3E}">
        <p14:creationId xmlns:p14="http://schemas.microsoft.com/office/powerpoint/2010/main" val="84540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fontScale="90000"/>
          </a:bodyPr>
          <a:lstStyle/>
          <a:p>
            <a:r>
              <a:rPr lang="cs-CZ" dirty="0"/>
              <a:t>Přístup k dětem a péče o ně</a:t>
            </a:r>
          </a:p>
        </p:txBody>
      </p:sp>
      <p:sp>
        <p:nvSpPr>
          <p:cNvPr id="11" name="Pětiúhelník 10">
            <a:hlinkClick r:id="rId3" action="ppaction://hlinksldjump"/>
          </p:cNvPr>
          <p:cNvSpPr/>
          <p:nvPr/>
        </p:nvSpPr>
        <p:spPr>
          <a:xfrm>
            <a:off x="621890" y="1897630"/>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Tree>
    <p:extLst>
      <p:ext uri="{BB962C8B-B14F-4D97-AF65-F5344CB8AC3E}">
        <p14:creationId xmlns:p14="http://schemas.microsoft.com/office/powerpoint/2010/main" val="344356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Přístup k dětem a péče o ně</a:t>
            </a:r>
          </a:p>
        </p:txBody>
      </p:sp>
      <p:pic>
        <p:nvPicPr>
          <p:cNvPr id="4" name="Obrázek 3">
            <a:extLst>
              <a:ext uri="{FF2B5EF4-FFF2-40B4-BE49-F238E27FC236}">
                <a16:creationId xmlns:a16="http://schemas.microsoft.com/office/drawing/2014/main" id="{EBF38476-F16D-4B7D-B034-CA0C3FC4DEE9}"/>
              </a:ext>
            </a:extLst>
          </p:cNvPr>
          <p:cNvPicPr>
            <a:picLocks noChangeAspect="1"/>
          </p:cNvPicPr>
          <p:nvPr/>
        </p:nvPicPr>
        <p:blipFill rotWithShape="1">
          <a:blip r:embed="rId2"/>
          <a:srcRect l="11233" t="28176" r="62743" b="19506"/>
          <a:stretch/>
        </p:blipFill>
        <p:spPr>
          <a:xfrm>
            <a:off x="1956987" y="2820113"/>
            <a:ext cx="2811566" cy="2657742"/>
          </a:xfrm>
          <a:prstGeom prst="rect">
            <a:avLst/>
          </a:prstGeom>
        </p:spPr>
      </p:pic>
      <p:sp>
        <p:nvSpPr>
          <p:cNvPr id="6" name="Zaoblený obdélník 6">
            <a:extLst>
              <a:ext uri="{FF2B5EF4-FFF2-40B4-BE49-F238E27FC236}">
                <a16:creationId xmlns:a16="http://schemas.microsoft.com/office/drawing/2014/main" id="{C43B1335-4E69-437F-A523-9C6923EE2310}"/>
              </a:ext>
            </a:extLst>
          </p:cNvPr>
          <p:cNvSpPr/>
          <p:nvPr/>
        </p:nvSpPr>
        <p:spPr>
          <a:xfrm>
            <a:off x="6135885" y="2942169"/>
            <a:ext cx="5144890" cy="1106217"/>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b="1" dirty="0">
                <a:solidFill>
                  <a:schemeClr val="tx1"/>
                </a:solidFill>
              </a:rPr>
              <a:t>8 z 10 dotazovaných otců nezletilých dětí </a:t>
            </a:r>
            <a:r>
              <a:rPr lang="cs-CZ" sz="1200" dirty="0">
                <a:solidFill>
                  <a:schemeClr val="tx1"/>
                </a:solidFill>
              </a:rPr>
              <a:t>žije se svými dětmi a jejich matkou.</a:t>
            </a:r>
          </a:p>
          <a:p>
            <a:pPr algn="just"/>
            <a:endParaRPr lang="cs-CZ" sz="1200" dirty="0">
              <a:solidFill>
                <a:schemeClr val="tx1"/>
              </a:solidFill>
            </a:endParaRPr>
          </a:p>
          <a:p>
            <a:pPr marL="171450" indent="-171450" algn="just">
              <a:buFont typeface="Arial" panose="020B0604020202020204" pitchFamily="34" charset="0"/>
              <a:buChar char="•"/>
            </a:pPr>
            <a:r>
              <a:rPr lang="cs-CZ" sz="1200" dirty="0">
                <a:solidFill>
                  <a:schemeClr val="tx1"/>
                </a:solidFill>
              </a:rPr>
              <a:t>Tento podíl je </a:t>
            </a:r>
            <a:r>
              <a:rPr lang="cs-CZ" sz="1200" b="1" dirty="0">
                <a:solidFill>
                  <a:schemeClr val="tx1"/>
                </a:solidFill>
              </a:rPr>
              <a:t>vyšší</a:t>
            </a:r>
            <a:r>
              <a:rPr lang="cs-CZ" sz="1200" dirty="0">
                <a:solidFill>
                  <a:schemeClr val="tx1"/>
                </a:solidFill>
              </a:rPr>
              <a:t> u </a:t>
            </a:r>
            <a:r>
              <a:rPr lang="cs-CZ" sz="1200" b="1" dirty="0">
                <a:solidFill>
                  <a:schemeClr val="tx1"/>
                </a:solidFill>
              </a:rPr>
              <a:t>mladších</a:t>
            </a:r>
            <a:r>
              <a:rPr lang="cs-CZ" sz="1200" dirty="0">
                <a:solidFill>
                  <a:schemeClr val="tx1"/>
                </a:solidFill>
              </a:rPr>
              <a:t> otců a také</a:t>
            </a:r>
            <a:r>
              <a:rPr lang="cs-CZ" sz="1200" b="1" dirty="0">
                <a:solidFill>
                  <a:schemeClr val="tx1"/>
                </a:solidFill>
              </a:rPr>
              <a:t> roste s rostoucím vzděláním.</a:t>
            </a:r>
          </a:p>
          <a:p>
            <a:pPr marL="171450" indent="-171450" algn="just">
              <a:buFont typeface="Arial" panose="020B0604020202020204" pitchFamily="34" charset="0"/>
              <a:buChar char="•"/>
            </a:pPr>
            <a:r>
              <a:rPr lang="cs-CZ" sz="1200" b="1" dirty="0">
                <a:solidFill>
                  <a:schemeClr val="tx1"/>
                </a:solidFill>
              </a:rPr>
              <a:t>Ano</a:t>
            </a:r>
            <a:r>
              <a:rPr lang="cs-CZ" sz="1200" dirty="0">
                <a:solidFill>
                  <a:schemeClr val="tx1"/>
                </a:solidFill>
              </a:rPr>
              <a:t>, také častěji odpověděli respondenti, jejichž nejstarší nezletilé </a:t>
            </a:r>
            <a:r>
              <a:rPr lang="cs-CZ" sz="1200" b="1" dirty="0">
                <a:solidFill>
                  <a:schemeClr val="tx1"/>
                </a:solidFill>
              </a:rPr>
              <a:t>dítě</a:t>
            </a:r>
            <a:r>
              <a:rPr lang="cs-CZ" sz="1200" dirty="0">
                <a:solidFill>
                  <a:schemeClr val="tx1"/>
                </a:solidFill>
              </a:rPr>
              <a:t> </a:t>
            </a:r>
            <a:br>
              <a:rPr lang="cs-CZ" sz="1200" dirty="0">
                <a:solidFill>
                  <a:schemeClr val="tx1"/>
                </a:solidFill>
              </a:rPr>
            </a:br>
            <a:r>
              <a:rPr lang="cs-CZ" sz="1200" dirty="0">
                <a:solidFill>
                  <a:schemeClr val="tx1"/>
                </a:solidFill>
              </a:rPr>
              <a:t>je ještě </a:t>
            </a:r>
            <a:r>
              <a:rPr lang="cs-CZ" sz="1200" b="1" dirty="0">
                <a:solidFill>
                  <a:schemeClr val="tx1"/>
                </a:solidFill>
              </a:rPr>
              <a:t>malé (do 9 let).</a:t>
            </a:r>
          </a:p>
        </p:txBody>
      </p:sp>
      <p:pic>
        <p:nvPicPr>
          <p:cNvPr id="13" name="Obrázek 12">
            <a:hlinkClick r:id="rId3" action="ppaction://hlinksldjump"/>
            <a:extLst>
              <a:ext uri="{FF2B5EF4-FFF2-40B4-BE49-F238E27FC236}">
                <a16:creationId xmlns:a16="http://schemas.microsoft.com/office/drawing/2014/main" id="{740E52BF-6A4F-4134-B6B8-F06578642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01" y="6111774"/>
            <a:ext cx="749873" cy="737680"/>
          </a:xfrm>
          <a:prstGeom prst="rect">
            <a:avLst/>
          </a:prstGeom>
        </p:spPr>
      </p:pic>
      <p:pic>
        <p:nvPicPr>
          <p:cNvPr id="14" name="Obrázek 13">
            <a:extLst>
              <a:ext uri="{FF2B5EF4-FFF2-40B4-BE49-F238E27FC236}">
                <a16:creationId xmlns:a16="http://schemas.microsoft.com/office/drawing/2014/main" id="{A357FAD2-0A21-418F-8CAA-D8100A146FCC}"/>
              </a:ext>
            </a:extLst>
          </p:cNvPr>
          <p:cNvPicPr>
            <a:picLocks noChangeAspect="1"/>
          </p:cNvPicPr>
          <p:nvPr/>
        </p:nvPicPr>
        <p:blipFill rotWithShape="1">
          <a:blip r:embed="rId2"/>
          <a:srcRect r="44367" b="71883"/>
          <a:stretch/>
        </p:blipFill>
        <p:spPr>
          <a:xfrm>
            <a:off x="2979756" y="1041400"/>
            <a:ext cx="6010424" cy="1428335"/>
          </a:xfrm>
          <a:prstGeom prst="rect">
            <a:avLst/>
          </a:prstGeom>
        </p:spPr>
      </p:pic>
      <p:pic>
        <p:nvPicPr>
          <p:cNvPr id="5" name="Obrázek 4">
            <a:extLst>
              <a:ext uri="{FF2B5EF4-FFF2-40B4-BE49-F238E27FC236}">
                <a16:creationId xmlns:a16="http://schemas.microsoft.com/office/drawing/2014/main" id="{03E91238-2D84-435D-A160-0631E4207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6847" y="3729491"/>
            <a:ext cx="637789" cy="637789"/>
          </a:xfrm>
          <a:prstGeom prst="rect">
            <a:avLst/>
          </a:prstGeom>
        </p:spPr>
      </p:pic>
    </p:spTree>
    <p:extLst>
      <p:ext uri="{BB962C8B-B14F-4D97-AF65-F5344CB8AC3E}">
        <p14:creationId xmlns:p14="http://schemas.microsoft.com/office/powerpoint/2010/main" val="54512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BA013791-F1A2-4D65-9B31-B718C855C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0620" y="4077092"/>
            <a:ext cx="744916" cy="744916"/>
          </a:xfrm>
          <a:prstGeom prst="rect">
            <a:avLst/>
          </a:prstGeom>
        </p:spPr>
      </p:pic>
      <p:pic>
        <p:nvPicPr>
          <p:cNvPr id="10" name="Obrázek 9">
            <a:extLst>
              <a:ext uri="{FF2B5EF4-FFF2-40B4-BE49-F238E27FC236}">
                <a16:creationId xmlns:a16="http://schemas.microsoft.com/office/drawing/2014/main" id="{4DC31474-123F-49C8-A9B1-BF8701C9C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44628">
            <a:off x="3104838" y="3569494"/>
            <a:ext cx="519538" cy="519538"/>
          </a:xfrm>
          <a:prstGeom prst="rect">
            <a:avLst/>
          </a:prstGeom>
        </p:spPr>
      </p:pic>
      <p:sp>
        <p:nvSpPr>
          <p:cNvPr id="2" name="Nadpis 1">
            <a:extLst>
              <a:ext uri="{FF2B5EF4-FFF2-40B4-BE49-F238E27FC236}">
                <a16:creationId xmlns:a16="http://schemas.microsoft.com/office/drawing/2014/main" id="{4E13A64F-18CA-4CE8-A3EC-49A0FB52E594}"/>
              </a:ext>
            </a:extLst>
          </p:cNvPr>
          <p:cNvSpPr>
            <a:spLocks noGrp="1"/>
          </p:cNvSpPr>
          <p:nvPr>
            <p:ph type="title"/>
          </p:nvPr>
        </p:nvSpPr>
        <p:spPr/>
        <p:txBody>
          <a:bodyPr/>
          <a:lstStyle/>
          <a:p>
            <a:r>
              <a:rPr lang="cs-CZ" dirty="0"/>
              <a:t>Přístup k dětem a péče o ně</a:t>
            </a:r>
          </a:p>
        </p:txBody>
      </p:sp>
      <p:sp>
        <p:nvSpPr>
          <p:cNvPr id="5" name="Zaoblený obdélník 6">
            <a:extLst>
              <a:ext uri="{FF2B5EF4-FFF2-40B4-BE49-F238E27FC236}">
                <a16:creationId xmlns:a16="http://schemas.microsoft.com/office/drawing/2014/main" id="{F35A8C05-97AC-48B9-A88E-EA7B275044BF}"/>
              </a:ext>
            </a:extLst>
          </p:cNvPr>
          <p:cNvSpPr/>
          <p:nvPr/>
        </p:nvSpPr>
        <p:spPr>
          <a:xfrm>
            <a:off x="5571562" y="2950715"/>
            <a:ext cx="5709213" cy="1771169"/>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b="1" dirty="0">
                <a:solidFill>
                  <a:schemeClr val="tx1"/>
                </a:solidFill>
              </a:rPr>
              <a:t>Dvě třetiny </a:t>
            </a:r>
            <a:r>
              <a:rPr lang="cs-CZ" sz="1200" dirty="0">
                <a:solidFill>
                  <a:schemeClr val="tx1"/>
                </a:solidFill>
              </a:rPr>
              <a:t>českých otců nezletilých dětí deklarují, že jejich příjem je </a:t>
            </a:r>
            <a:r>
              <a:rPr lang="cs-CZ" sz="1200" b="1" dirty="0">
                <a:solidFill>
                  <a:schemeClr val="tx1"/>
                </a:solidFill>
              </a:rPr>
              <a:t>vyšší</a:t>
            </a:r>
            <a:r>
              <a:rPr lang="cs-CZ" sz="1200" dirty="0">
                <a:solidFill>
                  <a:schemeClr val="tx1"/>
                </a:solidFill>
              </a:rPr>
              <a:t> než příjem </a:t>
            </a:r>
            <a:r>
              <a:rPr lang="cs-CZ" sz="1200" b="1" dirty="0">
                <a:solidFill>
                  <a:schemeClr val="tx1"/>
                </a:solidFill>
              </a:rPr>
              <a:t>jejich</a:t>
            </a:r>
            <a:r>
              <a:rPr lang="cs-CZ" sz="1200" dirty="0">
                <a:solidFill>
                  <a:schemeClr val="tx1"/>
                </a:solidFill>
              </a:rPr>
              <a:t> </a:t>
            </a:r>
            <a:r>
              <a:rPr lang="cs-CZ" sz="1200" b="1" dirty="0">
                <a:solidFill>
                  <a:schemeClr val="tx1"/>
                </a:solidFill>
              </a:rPr>
              <a:t>partnerky</a:t>
            </a:r>
            <a:r>
              <a:rPr lang="cs-CZ" sz="1200" dirty="0">
                <a:solidFill>
                  <a:schemeClr val="tx1"/>
                </a:solidFill>
              </a:rPr>
              <a:t>. </a:t>
            </a:r>
            <a:r>
              <a:rPr lang="cs-CZ" sz="1200" b="1" dirty="0">
                <a:solidFill>
                  <a:schemeClr val="tx1"/>
                </a:solidFill>
              </a:rPr>
              <a:t>Čtvrtina</a:t>
            </a:r>
            <a:r>
              <a:rPr lang="cs-CZ" sz="1200" dirty="0">
                <a:solidFill>
                  <a:schemeClr val="tx1"/>
                </a:solidFill>
              </a:rPr>
              <a:t> z nich uvádí, že je více než dvojnásobný.</a:t>
            </a:r>
          </a:p>
          <a:p>
            <a:pPr algn="just"/>
            <a:endParaRPr lang="cs-CZ" sz="1200" dirty="0">
              <a:solidFill>
                <a:schemeClr val="tx1"/>
              </a:solidFill>
            </a:endParaRPr>
          </a:p>
          <a:p>
            <a:pPr marL="171450" indent="-171450" algn="just">
              <a:buFont typeface="Arial" panose="020B0604020202020204" pitchFamily="34" charset="0"/>
              <a:buChar char="•"/>
            </a:pPr>
            <a:r>
              <a:rPr lang="cs-CZ" sz="1200" dirty="0">
                <a:solidFill>
                  <a:schemeClr val="tx1"/>
                </a:solidFill>
              </a:rPr>
              <a:t>Tato disproporce je patrná zejména u </a:t>
            </a:r>
            <a:r>
              <a:rPr lang="cs-CZ" sz="1200" b="1" dirty="0">
                <a:solidFill>
                  <a:schemeClr val="tx1"/>
                </a:solidFill>
              </a:rPr>
              <a:t>mladých</a:t>
            </a:r>
            <a:r>
              <a:rPr lang="cs-CZ" sz="1200" dirty="0">
                <a:solidFill>
                  <a:schemeClr val="tx1"/>
                </a:solidFill>
              </a:rPr>
              <a:t> </a:t>
            </a:r>
            <a:r>
              <a:rPr lang="cs-CZ" sz="1200" b="1" dirty="0">
                <a:solidFill>
                  <a:schemeClr val="tx1"/>
                </a:solidFill>
              </a:rPr>
              <a:t>respondentů. </a:t>
            </a:r>
            <a:r>
              <a:rPr lang="cs-CZ" sz="1200" dirty="0">
                <a:solidFill>
                  <a:schemeClr val="tx1"/>
                </a:solidFill>
              </a:rPr>
              <a:t>S </a:t>
            </a:r>
            <a:r>
              <a:rPr lang="cs-CZ" sz="1200" b="1" dirty="0">
                <a:solidFill>
                  <a:schemeClr val="tx1"/>
                </a:solidFill>
              </a:rPr>
              <a:t>rostoucím</a:t>
            </a:r>
            <a:r>
              <a:rPr lang="cs-CZ" sz="1200" dirty="0">
                <a:solidFill>
                  <a:schemeClr val="tx1"/>
                </a:solidFill>
              </a:rPr>
              <a:t> </a:t>
            </a:r>
            <a:r>
              <a:rPr lang="cs-CZ" sz="1200" b="1" dirty="0">
                <a:solidFill>
                  <a:schemeClr val="tx1"/>
                </a:solidFill>
              </a:rPr>
              <a:t>věkem</a:t>
            </a:r>
            <a:r>
              <a:rPr lang="cs-CZ" sz="1200" dirty="0">
                <a:solidFill>
                  <a:schemeClr val="tx1"/>
                </a:solidFill>
              </a:rPr>
              <a:t> přibývá podíl respondentů </a:t>
            </a:r>
            <a:r>
              <a:rPr lang="cs-CZ" sz="1200" b="1" dirty="0">
                <a:solidFill>
                  <a:schemeClr val="tx1"/>
                </a:solidFill>
              </a:rPr>
              <a:t>s partnerkou se stejným příjmem</a:t>
            </a:r>
            <a:r>
              <a:rPr lang="cs-CZ" sz="1200" dirty="0">
                <a:solidFill>
                  <a:schemeClr val="tx1"/>
                </a:solidFill>
              </a:rPr>
              <a:t>. Mezi dotázanými je velmi </a:t>
            </a:r>
            <a:r>
              <a:rPr lang="cs-CZ" sz="1200" b="1" dirty="0">
                <a:solidFill>
                  <a:schemeClr val="tx1"/>
                </a:solidFill>
              </a:rPr>
              <a:t>málo</a:t>
            </a:r>
            <a:r>
              <a:rPr lang="cs-CZ" sz="1200" dirty="0">
                <a:solidFill>
                  <a:schemeClr val="tx1"/>
                </a:solidFill>
              </a:rPr>
              <a:t> </a:t>
            </a:r>
            <a:r>
              <a:rPr lang="cs-CZ" sz="1200" b="1" dirty="0">
                <a:solidFill>
                  <a:schemeClr val="tx1"/>
                </a:solidFill>
              </a:rPr>
              <a:t>mužů s partnerkou s vyššími příjmy.</a:t>
            </a:r>
          </a:p>
          <a:p>
            <a:pPr marL="171450" indent="-171450" algn="just">
              <a:buFont typeface="Arial" panose="020B0604020202020204" pitchFamily="34" charset="0"/>
              <a:buChar char="•"/>
            </a:pPr>
            <a:r>
              <a:rPr lang="cs-CZ" sz="1200" b="1" dirty="0">
                <a:solidFill>
                  <a:schemeClr val="tx1"/>
                </a:solidFill>
              </a:rPr>
              <a:t>Vyšší</a:t>
            </a:r>
            <a:r>
              <a:rPr lang="cs-CZ" sz="1200" dirty="0">
                <a:solidFill>
                  <a:schemeClr val="tx1"/>
                </a:solidFill>
              </a:rPr>
              <a:t> </a:t>
            </a:r>
            <a:r>
              <a:rPr lang="cs-CZ" sz="1200" b="1" dirty="0">
                <a:solidFill>
                  <a:schemeClr val="tx1"/>
                </a:solidFill>
              </a:rPr>
              <a:t>příjmy</a:t>
            </a:r>
            <a:r>
              <a:rPr lang="cs-CZ" sz="1200" dirty="0">
                <a:solidFill>
                  <a:schemeClr val="tx1"/>
                </a:solidFill>
              </a:rPr>
              <a:t> než partnerka mají </a:t>
            </a:r>
            <a:r>
              <a:rPr lang="cs-CZ" sz="1200" b="1" dirty="0">
                <a:solidFill>
                  <a:schemeClr val="tx1"/>
                </a:solidFill>
              </a:rPr>
              <a:t>spíše vzdělanější </a:t>
            </a:r>
            <a:r>
              <a:rPr lang="cs-CZ" sz="1200" dirty="0">
                <a:solidFill>
                  <a:schemeClr val="tx1"/>
                </a:solidFill>
              </a:rPr>
              <a:t>dotázaní.</a:t>
            </a:r>
          </a:p>
          <a:p>
            <a:pPr marL="171450" indent="-171450" algn="just">
              <a:buFont typeface="Arial" panose="020B0604020202020204" pitchFamily="34" charset="0"/>
              <a:buChar char="•"/>
            </a:pPr>
            <a:r>
              <a:rPr lang="cs-CZ" sz="1200" dirty="0">
                <a:solidFill>
                  <a:schemeClr val="tx1"/>
                </a:solidFill>
              </a:rPr>
              <a:t>A </a:t>
            </a:r>
            <a:r>
              <a:rPr lang="cs-CZ" sz="1200" b="1" dirty="0">
                <a:solidFill>
                  <a:schemeClr val="tx1"/>
                </a:solidFill>
              </a:rPr>
              <a:t>rozdíl</a:t>
            </a:r>
            <a:r>
              <a:rPr lang="cs-CZ" sz="1200" dirty="0">
                <a:solidFill>
                  <a:schemeClr val="tx1"/>
                </a:solidFill>
              </a:rPr>
              <a:t> je </a:t>
            </a:r>
            <a:r>
              <a:rPr lang="cs-CZ" sz="1200" b="1" dirty="0">
                <a:solidFill>
                  <a:schemeClr val="tx1"/>
                </a:solidFill>
              </a:rPr>
              <a:t>významnější</a:t>
            </a:r>
            <a:r>
              <a:rPr lang="cs-CZ" sz="1200" dirty="0">
                <a:solidFill>
                  <a:schemeClr val="tx1"/>
                </a:solidFill>
              </a:rPr>
              <a:t> i u respondentů, kteří mají </a:t>
            </a:r>
            <a:r>
              <a:rPr lang="cs-CZ" sz="1200" b="1" dirty="0">
                <a:solidFill>
                  <a:schemeClr val="tx1"/>
                </a:solidFill>
              </a:rPr>
              <a:t>děti do 9 let</a:t>
            </a:r>
            <a:r>
              <a:rPr lang="cs-CZ" sz="1200" dirty="0">
                <a:solidFill>
                  <a:schemeClr val="tx1"/>
                </a:solidFill>
              </a:rPr>
              <a:t>, kde je pravděpodobné, že je s nimi jejich partnerka na rodičovské dovolené či krátce po.</a:t>
            </a:r>
          </a:p>
        </p:txBody>
      </p:sp>
      <p:pic>
        <p:nvPicPr>
          <p:cNvPr id="6" name="Obrázek 5">
            <a:extLst>
              <a:ext uri="{FF2B5EF4-FFF2-40B4-BE49-F238E27FC236}">
                <a16:creationId xmlns:a16="http://schemas.microsoft.com/office/drawing/2014/main" id="{0826BA7C-1F57-4256-B606-B9BA3748CEB5}"/>
              </a:ext>
            </a:extLst>
          </p:cNvPr>
          <p:cNvPicPr>
            <a:picLocks noChangeAspect="1"/>
          </p:cNvPicPr>
          <p:nvPr/>
        </p:nvPicPr>
        <p:blipFill rotWithShape="1">
          <a:blip r:embed="rId4"/>
          <a:srcRect r="49559" b="70668"/>
          <a:stretch/>
        </p:blipFill>
        <p:spPr>
          <a:xfrm>
            <a:off x="3209702" y="1032854"/>
            <a:ext cx="5449481" cy="1490090"/>
          </a:xfrm>
          <a:prstGeom prst="rect">
            <a:avLst/>
          </a:prstGeom>
        </p:spPr>
      </p:pic>
      <p:pic>
        <p:nvPicPr>
          <p:cNvPr id="11" name="Obrázek 10">
            <a:hlinkClick r:id="rId5" action="ppaction://hlinksldjump"/>
            <a:extLst>
              <a:ext uri="{FF2B5EF4-FFF2-40B4-BE49-F238E27FC236}">
                <a16:creationId xmlns:a16="http://schemas.microsoft.com/office/drawing/2014/main" id="{2D6CB3E1-D240-45E4-93B3-FBA3F055C8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23" y="6102125"/>
            <a:ext cx="749873" cy="737680"/>
          </a:xfrm>
          <a:prstGeom prst="rect">
            <a:avLst/>
          </a:prstGeom>
        </p:spPr>
      </p:pic>
      <p:pic>
        <p:nvPicPr>
          <p:cNvPr id="4" name="Obrázek 3">
            <a:extLst>
              <a:ext uri="{FF2B5EF4-FFF2-40B4-BE49-F238E27FC236}">
                <a16:creationId xmlns:a16="http://schemas.microsoft.com/office/drawing/2014/main" id="{EE936A55-89D6-4533-B6EB-64B5B43E8828}"/>
              </a:ext>
            </a:extLst>
          </p:cNvPr>
          <p:cNvPicPr>
            <a:picLocks noChangeAspect="1"/>
          </p:cNvPicPr>
          <p:nvPr/>
        </p:nvPicPr>
        <p:blipFill rotWithShape="1">
          <a:blip r:embed="rId4"/>
          <a:srcRect t="29333" r="49559"/>
          <a:stretch/>
        </p:blipFill>
        <p:spPr>
          <a:xfrm>
            <a:off x="757062" y="2890414"/>
            <a:ext cx="5449481" cy="3589910"/>
          </a:xfrm>
          <a:prstGeom prst="rect">
            <a:avLst/>
          </a:prstGeom>
        </p:spPr>
      </p:pic>
    </p:spTree>
    <p:extLst>
      <p:ext uri="{BB962C8B-B14F-4D97-AF65-F5344CB8AC3E}">
        <p14:creationId xmlns:p14="http://schemas.microsoft.com/office/powerpoint/2010/main" val="153469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ál 31">
            <a:extLst>
              <a:ext uri="{FF2B5EF4-FFF2-40B4-BE49-F238E27FC236}">
                <a16:creationId xmlns:a16="http://schemas.microsoft.com/office/drawing/2014/main" id="{2EAFBBC3-8BBB-434C-A29D-21EF6AC16FBE}"/>
              </a:ext>
            </a:extLst>
          </p:cNvPr>
          <p:cNvSpPr/>
          <p:nvPr/>
        </p:nvSpPr>
        <p:spPr>
          <a:xfrm>
            <a:off x="566134" y="1341995"/>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pic>
        <p:nvPicPr>
          <p:cNvPr id="19" name="Obrázek 18">
            <a:extLst>
              <a:ext uri="{FF2B5EF4-FFF2-40B4-BE49-F238E27FC236}">
                <a16:creationId xmlns:a16="http://schemas.microsoft.com/office/drawing/2014/main" id="{D990961B-FDCD-4B8B-BFE9-93042B96A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171" y="1552836"/>
            <a:ext cx="1241093" cy="1241093"/>
          </a:xfrm>
          <a:prstGeom prst="rect">
            <a:avLst/>
          </a:prstGeom>
        </p:spPr>
      </p:pic>
      <p:sp>
        <p:nvSpPr>
          <p:cNvPr id="34" name="Ovál 33">
            <a:extLst>
              <a:ext uri="{FF2B5EF4-FFF2-40B4-BE49-F238E27FC236}">
                <a16:creationId xmlns:a16="http://schemas.microsoft.com/office/drawing/2014/main" id="{F24D747A-9FDA-4BC9-8D02-29E48B6EEACE}"/>
              </a:ext>
            </a:extLst>
          </p:cNvPr>
          <p:cNvSpPr/>
          <p:nvPr/>
        </p:nvSpPr>
        <p:spPr>
          <a:xfrm>
            <a:off x="2767262" y="1291455"/>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0" name="Ovál 39">
            <a:extLst>
              <a:ext uri="{FF2B5EF4-FFF2-40B4-BE49-F238E27FC236}">
                <a16:creationId xmlns:a16="http://schemas.microsoft.com/office/drawing/2014/main" id="{F0641234-5405-45FC-AA58-E67968EE0CB0}"/>
              </a:ext>
            </a:extLst>
          </p:cNvPr>
          <p:cNvSpPr/>
          <p:nvPr/>
        </p:nvSpPr>
        <p:spPr>
          <a:xfrm>
            <a:off x="7169528" y="1332994"/>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1" name="Ovál 40">
            <a:extLst>
              <a:ext uri="{FF2B5EF4-FFF2-40B4-BE49-F238E27FC236}">
                <a16:creationId xmlns:a16="http://schemas.microsoft.com/office/drawing/2014/main" id="{1746EA7C-50F7-4B65-8A4B-2E313C7E3107}"/>
              </a:ext>
            </a:extLst>
          </p:cNvPr>
          <p:cNvSpPr/>
          <p:nvPr/>
        </p:nvSpPr>
        <p:spPr>
          <a:xfrm>
            <a:off x="4959850" y="1291000"/>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3" name="Ovál 42">
            <a:extLst>
              <a:ext uri="{FF2B5EF4-FFF2-40B4-BE49-F238E27FC236}">
                <a16:creationId xmlns:a16="http://schemas.microsoft.com/office/drawing/2014/main" id="{C30B5E7E-223F-4948-9979-56CB5710F906}"/>
              </a:ext>
            </a:extLst>
          </p:cNvPr>
          <p:cNvSpPr/>
          <p:nvPr/>
        </p:nvSpPr>
        <p:spPr>
          <a:xfrm>
            <a:off x="9441197" y="1341540"/>
            <a:ext cx="1836000" cy="1835488"/>
          </a:xfrm>
          <a:prstGeom prst="ellipse">
            <a:avLst/>
          </a:prstGeom>
          <a:solidFill>
            <a:schemeClr val="bg1"/>
          </a:solidFill>
          <a:ln w="19050">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7" name="Zaoblený obdélník 51">
            <a:extLst>
              <a:ext uri="{FF2B5EF4-FFF2-40B4-BE49-F238E27FC236}">
                <a16:creationId xmlns:a16="http://schemas.microsoft.com/office/drawing/2014/main" id="{6C730414-2888-41A7-87F5-3652519032A5}"/>
              </a:ext>
            </a:extLst>
          </p:cNvPr>
          <p:cNvSpPr/>
          <p:nvPr/>
        </p:nvSpPr>
        <p:spPr>
          <a:xfrm>
            <a:off x="1110418" y="2771385"/>
            <a:ext cx="1820152" cy="58444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b="1" dirty="0"/>
              <a:t>Děti jsou tím nejkrásnějším, co mě</a:t>
            </a:r>
          </a:p>
          <a:p>
            <a:r>
              <a:rPr lang="cs-CZ" sz="1100" b="1" dirty="0"/>
              <a:t>v životě potkalo</a:t>
            </a:r>
          </a:p>
        </p:txBody>
      </p:sp>
      <p:sp>
        <p:nvSpPr>
          <p:cNvPr id="38" name="Zaoblený obdélník 51">
            <a:extLst>
              <a:ext uri="{FF2B5EF4-FFF2-40B4-BE49-F238E27FC236}">
                <a16:creationId xmlns:a16="http://schemas.microsoft.com/office/drawing/2014/main" id="{20C26A60-8FFD-4925-9618-F41463D6C8CC}"/>
              </a:ext>
            </a:extLst>
          </p:cNvPr>
          <p:cNvSpPr/>
          <p:nvPr/>
        </p:nvSpPr>
        <p:spPr>
          <a:xfrm>
            <a:off x="5504134" y="2779476"/>
            <a:ext cx="1820152" cy="58444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b="1" dirty="0"/>
              <a:t>Nejvíce dám svým dětem, pokud s nimi budu trávit co nejvíce času</a:t>
            </a:r>
          </a:p>
        </p:txBody>
      </p:sp>
      <p:sp>
        <p:nvSpPr>
          <p:cNvPr id="39" name="Zaoblený obdélník 51">
            <a:extLst>
              <a:ext uri="{FF2B5EF4-FFF2-40B4-BE49-F238E27FC236}">
                <a16:creationId xmlns:a16="http://schemas.microsoft.com/office/drawing/2014/main" id="{2CAF1DE9-3E26-46EB-BE18-3527A46D0271}"/>
              </a:ext>
            </a:extLst>
          </p:cNvPr>
          <p:cNvSpPr/>
          <p:nvPr/>
        </p:nvSpPr>
        <p:spPr>
          <a:xfrm>
            <a:off x="7730693" y="2752795"/>
            <a:ext cx="1821600" cy="611583"/>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b="1" dirty="0"/>
              <a:t>Otec by měl v rodině vždy představovat určitou autoritu</a:t>
            </a:r>
          </a:p>
        </p:txBody>
      </p:sp>
      <p:sp>
        <p:nvSpPr>
          <p:cNvPr id="42" name="Zaoblený obdélník 51">
            <a:extLst>
              <a:ext uri="{FF2B5EF4-FFF2-40B4-BE49-F238E27FC236}">
                <a16:creationId xmlns:a16="http://schemas.microsoft.com/office/drawing/2014/main" id="{22901838-3464-4456-9E1C-22AEFEF01D19}"/>
              </a:ext>
            </a:extLst>
          </p:cNvPr>
          <p:cNvSpPr/>
          <p:nvPr/>
        </p:nvSpPr>
        <p:spPr>
          <a:xfrm>
            <a:off x="10002362" y="2752795"/>
            <a:ext cx="1821600" cy="611583"/>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b="1" dirty="0"/>
              <a:t>Do práce chodím především vydělávat</a:t>
            </a:r>
          </a:p>
        </p:txBody>
      </p:sp>
      <p:sp>
        <p:nvSpPr>
          <p:cNvPr id="14" name="Obdélník 13">
            <a:extLst>
              <a:ext uri="{FF2B5EF4-FFF2-40B4-BE49-F238E27FC236}">
                <a16:creationId xmlns:a16="http://schemas.microsoft.com/office/drawing/2014/main" id="{03E6B252-564E-4F02-B20F-4EA88B468274}"/>
              </a:ext>
            </a:extLst>
          </p:cNvPr>
          <p:cNvSpPr/>
          <p:nvPr/>
        </p:nvSpPr>
        <p:spPr>
          <a:xfrm>
            <a:off x="669000" y="1097667"/>
            <a:ext cx="10860232" cy="420851"/>
          </a:xfrm>
          <a:prstGeom prst="rect">
            <a:avLst/>
          </a:prstGeom>
          <a:solidFill>
            <a:srgbClr val="009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TOP 5 výroků se, kterými se ztotožňují (Průměrná známka)</a:t>
            </a:r>
          </a:p>
        </p:txBody>
      </p:sp>
      <p:sp>
        <p:nvSpPr>
          <p:cNvPr id="15" name="TextovéPole 14">
            <a:extLst>
              <a:ext uri="{FF2B5EF4-FFF2-40B4-BE49-F238E27FC236}">
                <a16:creationId xmlns:a16="http://schemas.microsoft.com/office/drawing/2014/main" id="{2E21A3F1-A4F0-4165-BA1F-064478A91373}"/>
              </a:ext>
            </a:extLst>
          </p:cNvPr>
          <p:cNvSpPr txBox="1"/>
          <p:nvPr/>
        </p:nvSpPr>
        <p:spPr>
          <a:xfrm>
            <a:off x="640935" y="3427749"/>
            <a:ext cx="10888297" cy="2970044"/>
          </a:xfrm>
          <a:prstGeom prst="rect">
            <a:avLst/>
          </a:prstGeom>
          <a:noFill/>
          <a:ln>
            <a:solidFill>
              <a:schemeClr val="tx1"/>
            </a:solidFill>
          </a:ln>
        </p:spPr>
        <p:txBody>
          <a:bodyPr wrap="square" rtlCol="0">
            <a:spAutoFit/>
          </a:bodyPr>
          <a:lstStyle/>
          <a:p>
            <a:pPr algn="just"/>
            <a:r>
              <a:rPr lang="cs-CZ" sz="1100" dirty="0"/>
              <a:t>Téměř všichni respondenti </a:t>
            </a:r>
            <a:r>
              <a:rPr lang="cs-CZ" sz="1100" b="1" dirty="0"/>
              <a:t>souhlasí</a:t>
            </a:r>
            <a:r>
              <a:rPr lang="cs-CZ" sz="1100" dirty="0"/>
              <a:t> s výrokem „</a:t>
            </a:r>
            <a:r>
              <a:rPr lang="cs-CZ" sz="1100" b="1" dirty="0"/>
              <a:t>Děti jsou tím nejkrásnějším, co mě v životě potkalo</a:t>
            </a:r>
            <a:r>
              <a:rPr lang="cs-CZ" sz="1100" dirty="0"/>
              <a:t>“. Ačkoliv otcové </a:t>
            </a:r>
            <a:r>
              <a:rPr lang="cs-CZ" sz="1100" b="1" dirty="0"/>
              <a:t>souhlasí</a:t>
            </a:r>
            <a:r>
              <a:rPr lang="cs-CZ" sz="1100" dirty="0"/>
              <a:t> s výrokem, že by si měli </a:t>
            </a:r>
            <a:r>
              <a:rPr lang="cs-CZ" sz="1100" b="1" dirty="0"/>
              <a:t>každodenní péči o děti rodiče spravedlivě rozdělit </a:t>
            </a:r>
            <a:r>
              <a:rPr lang="cs-CZ" sz="1100" dirty="0"/>
              <a:t>(87 %), v praxi každodenní péči vykonávají spíše matky. Role jsou v rodině diferencované (otcové zajišťují spíše aktivity volného času, matky naopak dominují pokud je dítě nemocné). 77 % dotázaných </a:t>
            </a:r>
            <a:r>
              <a:rPr lang="cs-CZ" sz="1100" b="1" dirty="0"/>
              <a:t>souhlasí</a:t>
            </a:r>
            <a:r>
              <a:rPr lang="cs-CZ" sz="1100" dirty="0"/>
              <a:t>, </a:t>
            </a:r>
            <a:r>
              <a:rPr lang="cs-CZ" sz="1100" b="1" dirty="0"/>
              <a:t>že o nemocné dítě se dovede lépe postarat matka</a:t>
            </a:r>
            <a:r>
              <a:rPr lang="cs-CZ" sz="1100" dirty="0"/>
              <a:t>. S výrokem více souhlasí mladší otcové resp. otcové s malými dětmi.</a:t>
            </a:r>
          </a:p>
          <a:p>
            <a:pPr algn="just"/>
            <a:endParaRPr lang="cs-CZ" sz="1100" dirty="0"/>
          </a:p>
          <a:p>
            <a:pPr algn="just"/>
            <a:r>
              <a:rPr lang="cs-CZ" sz="1100" b="1" dirty="0"/>
              <a:t>Otcové</a:t>
            </a:r>
            <a:r>
              <a:rPr lang="cs-CZ" sz="1100" dirty="0"/>
              <a:t> nezletilých dětí si uvědomují, že </a:t>
            </a:r>
            <a:r>
              <a:rPr lang="cs-CZ" sz="1100" b="1" dirty="0"/>
              <a:t>čas strávený s dětmi je velmi důležitý</a:t>
            </a:r>
            <a:r>
              <a:rPr lang="cs-CZ" sz="1100" dirty="0"/>
              <a:t> – „</a:t>
            </a:r>
            <a:r>
              <a:rPr lang="cs-CZ" sz="1100" b="1" dirty="0"/>
              <a:t>Nejvíce dám svým dětem, pokud s nimi budu trávit, co nejvíce času</a:t>
            </a:r>
            <a:r>
              <a:rPr lang="cs-CZ" sz="1100" dirty="0"/>
              <a:t>“ (93 %) a „</a:t>
            </a:r>
            <a:r>
              <a:rPr lang="cs-CZ" sz="1100" b="1" dirty="0"/>
              <a:t>Správný táta má svůj volný čas především věnovat dětem</a:t>
            </a:r>
            <a:r>
              <a:rPr lang="cs-CZ" sz="1100" dirty="0"/>
              <a:t>“ (88 %), přesto by si však chtěli </a:t>
            </a:r>
            <a:r>
              <a:rPr lang="cs-CZ" sz="1100" b="1" dirty="0"/>
              <a:t>udržet své zájmy a koníčky </a:t>
            </a:r>
            <a:r>
              <a:rPr lang="cs-CZ" sz="1100" dirty="0"/>
              <a:t>(91 %) a uznávají, že </a:t>
            </a:r>
            <a:r>
              <a:rPr lang="cs-CZ" sz="1100" b="1" dirty="0"/>
              <a:t>stejné právo realizovat se má i jejich partnerka </a:t>
            </a:r>
            <a:r>
              <a:rPr lang="cs-CZ" sz="1100" dirty="0"/>
              <a:t>(94 %). Také pouze </a:t>
            </a:r>
            <a:r>
              <a:rPr lang="cs-CZ" sz="1100" b="1" dirty="0"/>
              <a:t>dvě pětiny </a:t>
            </a:r>
            <a:r>
              <a:rPr lang="cs-CZ" sz="1100" dirty="0"/>
              <a:t>souhlasí s výrokem „</a:t>
            </a:r>
            <a:r>
              <a:rPr lang="cs-CZ" sz="1100" b="1" dirty="0"/>
              <a:t>Každý den se minimálně hodinu aktivně věnuji svým dětem</a:t>
            </a:r>
            <a:r>
              <a:rPr lang="cs-CZ" sz="1100" dirty="0"/>
              <a:t>“. Čas otcové zmiňují jako druhý nejčastější problém při slaďování práce a rodiny.</a:t>
            </a:r>
          </a:p>
          <a:p>
            <a:pPr algn="just"/>
            <a:r>
              <a:rPr lang="cs-CZ" sz="1100" dirty="0"/>
              <a:t>Problémem číslo jedna se ukazují peníze. V této souvislosti vypovídá dobře výrok „</a:t>
            </a:r>
            <a:r>
              <a:rPr lang="cs-CZ" sz="1100" b="1" dirty="0"/>
              <a:t>Zůstal bych klidně s dětmi doma, ale žena rodinu neuživí</a:t>
            </a:r>
            <a:r>
              <a:rPr lang="cs-CZ" sz="1100" dirty="0"/>
              <a:t>“, se kterým souhlasí více než polovina respondentů (57 %). </a:t>
            </a:r>
            <a:r>
              <a:rPr lang="cs-CZ" sz="1100" b="1" dirty="0"/>
              <a:t>Dvě třetiny</a:t>
            </a:r>
            <a:r>
              <a:rPr lang="cs-CZ" sz="1100" dirty="0"/>
              <a:t> dotázaných mužů se pak domnívají, že </a:t>
            </a:r>
            <a:r>
              <a:rPr lang="cs-CZ" sz="1100" b="1" dirty="0"/>
              <a:t>nejvíce pomůžou svým dětem pokud je finančně zabezpečí</a:t>
            </a:r>
            <a:r>
              <a:rPr lang="cs-CZ" sz="1100" dirty="0"/>
              <a:t>.</a:t>
            </a:r>
          </a:p>
          <a:p>
            <a:pPr algn="just"/>
            <a:endParaRPr lang="cs-CZ" sz="1100" dirty="0"/>
          </a:p>
          <a:p>
            <a:pPr algn="just"/>
            <a:r>
              <a:rPr lang="cs-CZ" sz="1100" dirty="0"/>
              <a:t>Přibližně </a:t>
            </a:r>
            <a:r>
              <a:rPr lang="cs-CZ" sz="1100" b="1" dirty="0"/>
              <a:t>polovina</a:t>
            </a:r>
            <a:r>
              <a:rPr lang="cs-CZ" sz="1100" dirty="0"/>
              <a:t> dotázaných je </a:t>
            </a:r>
            <a:r>
              <a:rPr lang="cs-CZ" sz="1100" b="1" dirty="0"/>
              <a:t>pro tradiční dělbu práce</a:t>
            </a:r>
            <a:r>
              <a:rPr lang="cs-CZ" sz="1100" dirty="0"/>
              <a:t>. Toto rozdělení obecně v české společnosti potvrzuje i výzkum CVVM*, kde se část činností profiluje jako spíše mužské (finanční zajištění domácnosti, opravy v domácnosti, kariera). A naopak mezi spíše ženské činnosti patří aktivity spojené s chodem domácnosti např. vaření, uklízení, nákup potraviny ale i péče</a:t>
            </a:r>
            <a:br>
              <a:rPr lang="cs-CZ" sz="1100" dirty="0"/>
            </a:br>
            <a:r>
              <a:rPr lang="cs-CZ" sz="1100" dirty="0"/>
              <a:t>o nemocné příbuzné či o děti.</a:t>
            </a:r>
          </a:p>
          <a:p>
            <a:pPr algn="just"/>
            <a:endParaRPr lang="cs-CZ" sz="1100" dirty="0"/>
          </a:p>
          <a:p>
            <a:pPr algn="just"/>
            <a:r>
              <a:rPr lang="cs-CZ" sz="1100" dirty="0"/>
              <a:t>57 % otců </a:t>
            </a:r>
            <a:r>
              <a:rPr lang="cs-CZ" sz="1100" b="1" dirty="0"/>
              <a:t>své děti zásadně nebije</a:t>
            </a:r>
            <a:r>
              <a:rPr lang="cs-CZ" sz="1100" dirty="0"/>
              <a:t>, nicméně většina se nebojí</a:t>
            </a:r>
            <a:r>
              <a:rPr lang="cs-CZ" sz="1100" b="1" dirty="0"/>
              <a:t> občasného plácnutí přes zadek</a:t>
            </a:r>
            <a:r>
              <a:rPr lang="cs-CZ" sz="1100" dirty="0"/>
              <a:t> (85 % souhlasí, že občas nikomu neuškodí). </a:t>
            </a:r>
            <a:r>
              <a:rPr lang="cs-CZ" sz="1100" b="1" dirty="0"/>
              <a:t>Otec by totiž pro dítě měl být určitou autoritou </a:t>
            </a:r>
            <a:r>
              <a:rPr lang="cs-CZ" sz="1100" dirty="0"/>
              <a:t>(93 %) ale </a:t>
            </a:r>
            <a:r>
              <a:rPr lang="cs-CZ" sz="1100" b="1" dirty="0"/>
              <a:t>také především partnerem </a:t>
            </a:r>
            <a:r>
              <a:rPr lang="cs-CZ" sz="1100" dirty="0"/>
              <a:t>(85 %). Potřebu být autoritou zdůrazňují spíše mladší a méně vzdělaní respondenti. Naopak u výroku „Své děti zásadně nebiju“ souhlasí více nejstarší věková kategorie otců, děti mají již starší.</a:t>
            </a:r>
          </a:p>
        </p:txBody>
      </p:sp>
      <p:pic>
        <p:nvPicPr>
          <p:cNvPr id="4" name="Obrázek 3">
            <a:extLst>
              <a:ext uri="{FF2B5EF4-FFF2-40B4-BE49-F238E27FC236}">
                <a16:creationId xmlns:a16="http://schemas.microsoft.com/office/drawing/2014/main" id="{972E15BF-42EA-47CA-89E1-FD9843C80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066" y="1732467"/>
            <a:ext cx="1055813" cy="1055813"/>
          </a:xfrm>
          <a:prstGeom prst="rect">
            <a:avLst/>
          </a:prstGeom>
        </p:spPr>
      </p:pic>
      <p:pic>
        <p:nvPicPr>
          <p:cNvPr id="10" name="Obrázek 9">
            <a:extLst>
              <a:ext uri="{FF2B5EF4-FFF2-40B4-BE49-F238E27FC236}">
                <a16:creationId xmlns:a16="http://schemas.microsoft.com/office/drawing/2014/main" id="{A5E28F02-4197-4E51-A19F-1EE28BE91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8645" y="1673941"/>
            <a:ext cx="1054517" cy="1054517"/>
          </a:xfrm>
          <a:prstGeom prst="rect">
            <a:avLst/>
          </a:prstGeom>
        </p:spPr>
      </p:pic>
      <p:pic>
        <p:nvPicPr>
          <p:cNvPr id="12" name="Obrázek 11">
            <a:extLst>
              <a:ext uri="{FF2B5EF4-FFF2-40B4-BE49-F238E27FC236}">
                <a16:creationId xmlns:a16="http://schemas.microsoft.com/office/drawing/2014/main" id="{87F1B4A9-AA7D-42DA-AF7A-BB0FA0E4A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6656" y="1513189"/>
            <a:ext cx="1221744" cy="1221744"/>
          </a:xfrm>
          <a:prstGeom prst="rect">
            <a:avLst/>
          </a:prstGeom>
        </p:spPr>
      </p:pic>
      <p:sp>
        <p:nvSpPr>
          <p:cNvPr id="17" name="TextovéPole 16">
            <a:extLst>
              <a:ext uri="{FF2B5EF4-FFF2-40B4-BE49-F238E27FC236}">
                <a16:creationId xmlns:a16="http://schemas.microsoft.com/office/drawing/2014/main" id="{4B4B6DF2-069E-4CFE-800C-D0A428FC7CB0}"/>
              </a:ext>
            </a:extLst>
          </p:cNvPr>
          <p:cNvSpPr txBox="1"/>
          <p:nvPr/>
        </p:nvSpPr>
        <p:spPr>
          <a:xfrm>
            <a:off x="444381" y="6546079"/>
            <a:ext cx="7342075" cy="261610"/>
          </a:xfrm>
          <a:prstGeom prst="rect">
            <a:avLst/>
          </a:prstGeom>
          <a:noFill/>
        </p:spPr>
        <p:txBody>
          <a:bodyPr wrap="none" rtlCol="0">
            <a:spAutoFit/>
          </a:bodyPr>
          <a:lstStyle/>
          <a:p>
            <a:r>
              <a:rPr lang="cs-CZ" sz="1100" dirty="0"/>
              <a:t>*</a:t>
            </a:r>
            <a:r>
              <a:rPr lang="cs-CZ" sz="1100" i="1" dirty="0"/>
              <a:t>Naše společnost, v20-02; Centrum pro výzkum veřejného mínění, 1. – 13. 2. 2020, N=1039, obecná populace 15+, CAPI+PAPI </a:t>
            </a:r>
            <a:endParaRPr lang="cs-CZ" sz="1100" dirty="0"/>
          </a:p>
        </p:txBody>
      </p:sp>
      <p:pic>
        <p:nvPicPr>
          <p:cNvPr id="21" name="Obrázek 20">
            <a:extLst>
              <a:ext uri="{FF2B5EF4-FFF2-40B4-BE49-F238E27FC236}">
                <a16:creationId xmlns:a16="http://schemas.microsoft.com/office/drawing/2014/main" id="{75C08960-598A-4A10-AE5A-6E141145E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3440" y="1695975"/>
            <a:ext cx="1119194" cy="1119194"/>
          </a:xfrm>
          <a:prstGeom prst="rect">
            <a:avLst/>
          </a:prstGeom>
        </p:spPr>
      </p:pic>
      <p:sp>
        <p:nvSpPr>
          <p:cNvPr id="8" name="Zaoblený obdélník 51">
            <a:extLst>
              <a:ext uri="{FF2B5EF4-FFF2-40B4-BE49-F238E27FC236}">
                <a16:creationId xmlns:a16="http://schemas.microsoft.com/office/drawing/2014/main" id="{FCF324C9-B1FE-4B56-9DC9-5EE2603DF457}"/>
              </a:ext>
            </a:extLst>
          </p:cNvPr>
          <p:cNvSpPr/>
          <p:nvPr/>
        </p:nvSpPr>
        <p:spPr>
          <a:xfrm>
            <a:off x="3328427" y="2761796"/>
            <a:ext cx="1821600" cy="611583"/>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b="1" dirty="0"/>
              <a:t>Moje partnerka má stejné právo se realizovat jako já</a:t>
            </a:r>
          </a:p>
        </p:txBody>
      </p:sp>
      <p:sp>
        <p:nvSpPr>
          <p:cNvPr id="31" name="Nadpis 1">
            <a:extLst>
              <a:ext uri="{FF2B5EF4-FFF2-40B4-BE49-F238E27FC236}">
                <a16:creationId xmlns:a16="http://schemas.microsoft.com/office/drawing/2014/main" id="{83DE2548-A962-494B-B99B-1CD23189DCB2}"/>
              </a:ext>
            </a:extLst>
          </p:cNvPr>
          <p:cNvSpPr txBox="1">
            <a:spLocks/>
          </p:cNvSpPr>
          <p:nvPr/>
        </p:nvSpPr>
        <p:spPr>
          <a:xfrm>
            <a:off x="529839" y="160321"/>
            <a:ext cx="10823961" cy="659340"/>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r>
              <a:rPr lang="cs-CZ" dirty="0"/>
              <a:t>Přístup k dětem a péče o ně</a:t>
            </a:r>
          </a:p>
        </p:txBody>
      </p:sp>
    </p:spTree>
    <p:extLst>
      <p:ext uri="{BB962C8B-B14F-4D97-AF65-F5344CB8AC3E}">
        <p14:creationId xmlns:p14="http://schemas.microsoft.com/office/powerpoint/2010/main" val="58162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5D5DC253-329E-4F80-A7D2-A3C35FB9AA05}"/>
              </a:ext>
            </a:extLst>
          </p:cNvPr>
          <p:cNvPicPr>
            <a:picLocks noChangeAspect="1"/>
          </p:cNvPicPr>
          <p:nvPr/>
        </p:nvPicPr>
        <p:blipFill rotWithShape="1">
          <a:blip r:embed="rId2"/>
          <a:srcRect l="7182" t="25089"/>
          <a:stretch/>
        </p:blipFill>
        <p:spPr>
          <a:xfrm>
            <a:off x="457199" y="2315910"/>
            <a:ext cx="10027681" cy="3805490"/>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Přístup k dětem a péče o ně</a:t>
            </a:r>
          </a:p>
        </p:txBody>
      </p:sp>
      <p:pic>
        <p:nvPicPr>
          <p:cNvPr id="5" name="Obrázek 4">
            <a:extLst>
              <a:ext uri="{FF2B5EF4-FFF2-40B4-BE49-F238E27FC236}">
                <a16:creationId xmlns:a16="http://schemas.microsoft.com/office/drawing/2014/main" id="{C4F4D7B2-F117-4FEA-953E-E759176349C0}"/>
              </a:ext>
            </a:extLst>
          </p:cNvPr>
          <p:cNvPicPr>
            <a:picLocks noChangeAspect="1"/>
          </p:cNvPicPr>
          <p:nvPr/>
        </p:nvPicPr>
        <p:blipFill rotWithShape="1">
          <a:blip r:embed="rId3"/>
          <a:srcRect b="76425"/>
          <a:stretch/>
        </p:blipFill>
        <p:spPr>
          <a:xfrm>
            <a:off x="484380" y="1041400"/>
            <a:ext cx="10803568" cy="1197598"/>
          </a:xfrm>
          <a:prstGeom prst="rect">
            <a:avLst/>
          </a:prstGeom>
        </p:spPr>
      </p:pic>
      <p:sp>
        <p:nvSpPr>
          <p:cNvPr id="9" name="Obdélník 8">
            <a:extLst>
              <a:ext uri="{FF2B5EF4-FFF2-40B4-BE49-F238E27FC236}">
                <a16:creationId xmlns:a16="http://schemas.microsoft.com/office/drawing/2014/main" id="{ED47F437-0C15-4887-9012-BEB21FB40572}"/>
              </a:ext>
            </a:extLst>
          </p:cNvPr>
          <p:cNvSpPr/>
          <p:nvPr/>
        </p:nvSpPr>
        <p:spPr>
          <a:xfrm>
            <a:off x="11034132" y="2162086"/>
            <a:ext cx="1052224" cy="447129"/>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Průměrná známka</a:t>
            </a:r>
            <a:endParaRPr lang="en-US" sz="1200" i="1" dirty="0"/>
          </a:p>
        </p:txBody>
      </p:sp>
      <p:pic>
        <p:nvPicPr>
          <p:cNvPr id="10" name="Obrázek 9">
            <a:extLst>
              <a:ext uri="{FF2B5EF4-FFF2-40B4-BE49-F238E27FC236}">
                <a16:creationId xmlns:a16="http://schemas.microsoft.com/office/drawing/2014/main" id="{BEE85FDF-E55F-42D7-99DA-6BB6B9661997}"/>
              </a:ext>
            </a:extLst>
          </p:cNvPr>
          <p:cNvPicPr>
            <a:picLocks noChangeAspect="1"/>
          </p:cNvPicPr>
          <p:nvPr/>
        </p:nvPicPr>
        <p:blipFill rotWithShape="1">
          <a:blip r:embed="rId4"/>
          <a:srcRect l="49490" t="27865" r="40697" b="1856"/>
          <a:stretch/>
        </p:blipFill>
        <p:spPr>
          <a:xfrm>
            <a:off x="10940632" y="2455171"/>
            <a:ext cx="1060173" cy="3570137"/>
          </a:xfrm>
          <a:prstGeom prst="rect">
            <a:avLst/>
          </a:prstGeom>
        </p:spPr>
      </p:pic>
      <p:sp>
        <p:nvSpPr>
          <p:cNvPr id="7" name="Obdélník 6">
            <a:extLst>
              <a:ext uri="{FF2B5EF4-FFF2-40B4-BE49-F238E27FC236}">
                <a16:creationId xmlns:a16="http://schemas.microsoft.com/office/drawing/2014/main" id="{75912448-5C53-461A-956F-D7DD8E5D3103}"/>
              </a:ext>
            </a:extLst>
          </p:cNvPr>
          <p:cNvSpPr/>
          <p:nvPr/>
        </p:nvSpPr>
        <p:spPr>
          <a:xfrm>
            <a:off x="5145161" y="2676526"/>
            <a:ext cx="4760840"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814C3AB9-F480-44B5-9CE3-96FE605EFC3E}"/>
              </a:ext>
            </a:extLst>
          </p:cNvPr>
          <p:cNvSpPr/>
          <p:nvPr/>
        </p:nvSpPr>
        <p:spPr>
          <a:xfrm>
            <a:off x="5145161" y="2883612"/>
            <a:ext cx="4703690"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918E5D8F-7434-4E19-A57A-E5BB8926D90D}"/>
              </a:ext>
            </a:extLst>
          </p:cNvPr>
          <p:cNvSpPr/>
          <p:nvPr/>
        </p:nvSpPr>
        <p:spPr>
          <a:xfrm>
            <a:off x="5137150" y="3094749"/>
            <a:ext cx="4648200"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F04B1868-ADC2-4417-AE99-09A76361C462}"/>
              </a:ext>
            </a:extLst>
          </p:cNvPr>
          <p:cNvSpPr/>
          <p:nvPr/>
        </p:nvSpPr>
        <p:spPr>
          <a:xfrm>
            <a:off x="5137150" y="3289135"/>
            <a:ext cx="4648200"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id="{A627F855-42E2-46AE-BA31-EB5E57C9AAE8}"/>
              </a:ext>
            </a:extLst>
          </p:cNvPr>
          <p:cNvPicPr>
            <a:picLocks noChangeAspect="1"/>
          </p:cNvPicPr>
          <p:nvPr/>
        </p:nvPicPr>
        <p:blipFill>
          <a:blip r:embed="rId5"/>
          <a:stretch>
            <a:fillRect/>
          </a:stretch>
        </p:blipFill>
        <p:spPr>
          <a:xfrm>
            <a:off x="10364425" y="2450788"/>
            <a:ext cx="506280" cy="3497085"/>
          </a:xfrm>
          <a:prstGeom prst="rect">
            <a:avLst/>
          </a:prstGeom>
        </p:spPr>
      </p:pic>
      <p:sp>
        <p:nvSpPr>
          <p:cNvPr id="20" name="Obdélník 19">
            <a:extLst>
              <a:ext uri="{FF2B5EF4-FFF2-40B4-BE49-F238E27FC236}">
                <a16:creationId xmlns:a16="http://schemas.microsoft.com/office/drawing/2014/main" id="{2425FEF4-018C-49FA-A2BD-CA93D2EB154B}"/>
              </a:ext>
            </a:extLst>
          </p:cNvPr>
          <p:cNvSpPr/>
          <p:nvPr/>
        </p:nvSpPr>
        <p:spPr>
          <a:xfrm>
            <a:off x="5136615" y="3500731"/>
            <a:ext cx="4383400"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E0AA5600-07C5-47C0-A7BC-188A4A274081}"/>
              </a:ext>
            </a:extLst>
          </p:cNvPr>
          <p:cNvSpPr/>
          <p:nvPr/>
        </p:nvSpPr>
        <p:spPr>
          <a:xfrm>
            <a:off x="5136615" y="3705288"/>
            <a:ext cx="4523693" cy="133378"/>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4DDA1BCB-21DA-4F6F-9BEC-4B718B090BF8}"/>
              </a:ext>
            </a:extLst>
          </p:cNvPr>
          <p:cNvSpPr/>
          <p:nvPr/>
        </p:nvSpPr>
        <p:spPr>
          <a:xfrm>
            <a:off x="5136615" y="3912374"/>
            <a:ext cx="4211273" cy="12971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F2B44057-7CA5-4F78-847C-B4D9DA284A19}"/>
              </a:ext>
            </a:extLst>
          </p:cNvPr>
          <p:cNvSpPr/>
          <p:nvPr/>
        </p:nvSpPr>
        <p:spPr>
          <a:xfrm>
            <a:off x="5137150" y="4114965"/>
            <a:ext cx="4210738" cy="112963"/>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282670CA-3FDD-4C5A-BA4E-8D0EDB4C4502}"/>
              </a:ext>
            </a:extLst>
          </p:cNvPr>
          <p:cNvSpPr/>
          <p:nvPr/>
        </p:nvSpPr>
        <p:spPr>
          <a:xfrm>
            <a:off x="5137150" y="4317897"/>
            <a:ext cx="4374319" cy="137888"/>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7BEF7047-8188-4F5B-BC3F-D99588F948A8}"/>
              </a:ext>
            </a:extLst>
          </p:cNvPr>
          <p:cNvSpPr/>
          <p:nvPr/>
        </p:nvSpPr>
        <p:spPr>
          <a:xfrm>
            <a:off x="5145161" y="4520947"/>
            <a:ext cx="4309407" cy="137888"/>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bdélník 30">
            <a:extLst>
              <a:ext uri="{FF2B5EF4-FFF2-40B4-BE49-F238E27FC236}">
                <a16:creationId xmlns:a16="http://schemas.microsoft.com/office/drawing/2014/main" id="{B1B15CE7-8A98-4F95-8734-DA60B2992DF9}"/>
              </a:ext>
            </a:extLst>
          </p:cNvPr>
          <p:cNvSpPr/>
          <p:nvPr/>
        </p:nvSpPr>
        <p:spPr>
          <a:xfrm>
            <a:off x="5128995" y="4739483"/>
            <a:ext cx="4325573" cy="12971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bdélník 31">
            <a:extLst>
              <a:ext uri="{FF2B5EF4-FFF2-40B4-BE49-F238E27FC236}">
                <a16:creationId xmlns:a16="http://schemas.microsoft.com/office/drawing/2014/main" id="{B5DDC884-FC93-46FD-94D0-3D0FE1D0A77C}"/>
              </a:ext>
            </a:extLst>
          </p:cNvPr>
          <p:cNvSpPr/>
          <p:nvPr/>
        </p:nvSpPr>
        <p:spPr>
          <a:xfrm>
            <a:off x="5128995" y="4955115"/>
            <a:ext cx="4210347" cy="109851"/>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a:extLst>
              <a:ext uri="{FF2B5EF4-FFF2-40B4-BE49-F238E27FC236}">
                <a16:creationId xmlns:a16="http://schemas.microsoft.com/office/drawing/2014/main" id="{62400BFD-AAC1-4E16-9650-BF70B0F9D5AB}"/>
              </a:ext>
            </a:extLst>
          </p:cNvPr>
          <p:cNvSpPr/>
          <p:nvPr/>
        </p:nvSpPr>
        <p:spPr>
          <a:xfrm>
            <a:off x="5139002" y="5160818"/>
            <a:ext cx="3974518" cy="109851"/>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bdélník 33">
            <a:extLst>
              <a:ext uri="{FF2B5EF4-FFF2-40B4-BE49-F238E27FC236}">
                <a16:creationId xmlns:a16="http://schemas.microsoft.com/office/drawing/2014/main" id="{5798D378-BACF-4EB4-8016-B22135503A68}"/>
              </a:ext>
            </a:extLst>
          </p:cNvPr>
          <p:cNvSpPr/>
          <p:nvPr/>
        </p:nvSpPr>
        <p:spPr>
          <a:xfrm>
            <a:off x="5146622" y="5360638"/>
            <a:ext cx="3852598" cy="109851"/>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bdélník 34">
            <a:extLst>
              <a:ext uri="{FF2B5EF4-FFF2-40B4-BE49-F238E27FC236}">
                <a16:creationId xmlns:a16="http://schemas.microsoft.com/office/drawing/2014/main" id="{29FF89EC-4991-44FB-B7DF-66430D4101E0}"/>
              </a:ext>
            </a:extLst>
          </p:cNvPr>
          <p:cNvSpPr/>
          <p:nvPr/>
        </p:nvSpPr>
        <p:spPr>
          <a:xfrm>
            <a:off x="5137541" y="5563688"/>
            <a:ext cx="3853133"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85DA4962-996E-45EB-9FD4-BBD4901B063E}"/>
              </a:ext>
            </a:extLst>
          </p:cNvPr>
          <p:cNvSpPr/>
          <p:nvPr/>
        </p:nvSpPr>
        <p:spPr>
          <a:xfrm>
            <a:off x="5128069" y="5763059"/>
            <a:ext cx="3548333" cy="130174"/>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D5E77F4C-7F49-4020-B7C2-C1627D8A6AAE}"/>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spTree>
    <p:extLst>
      <p:ext uri="{BB962C8B-B14F-4D97-AF65-F5344CB8AC3E}">
        <p14:creationId xmlns:p14="http://schemas.microsoft.com/office/powerpoint/2010/main" val="80879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Obrázek 26">
            <a:extLst>
              <a:ext uri="{FF2B5EF4-FFF2-40B4-BE49-F238E27FC236}">
                <a16:creationId xmlns:a16="http://schemas.microsoft.com/office/drawing/2014/main" id="{7A70EB4F-269F-40F0-A74F-2B76186A7BDF}"/>
              </a:ext>
            </a:extLst>
          </p:cNvPr>
          <p:cNvPicPr>
            <a:picLocks noChangeAspect="1"/>
          </p:cNvPicPr>
          <p:nvPr/>
        </p:nvPicPr>
        <p:blipFill rotWithShape="1">
          <a:blip r:embed="rId3"/>
          <a:srcRect b="76425"/>
          <a:stretch/>
        </p:blipFill>
        <p:spPr>
          <a:xfrm>
            <a:off x="484380" y="1041400"/>
            <a:ext cx="10803568" cy="1197598"/>
          </a:xfrm>
          <a:prstGeom prst="rect">
            <a:avLst/>
          </a:prstGeom>
        </p:spPr>
      </p:pic>
      <p:pic>
        <p:nvPicPr>
          <p:cNvPr id="8" name="Obrázek 7">
            <a:extLst>
              <a:ext uri="{FF2B5EF4-FFF2-40B4-BE49-F238E27FC236}">
                <a16:creationId xmlns:a16="http://schemas.microsoft.com/office/drawing/2014/main" id="{99EADAB6-F5CB-4472-A3FB-05A766E06F91}"/>
              </a:ext>
            </a:extLst>
          </p:cNvPr>
          <p:cNvPicPr>
            <a:picLocks noChangeAspect="1"/>
          </p:cNvPicPr>
          <p:nvPr/>
        </p:nvPicPr>
        <p:blipFill rotWithShape="1">
          <a:blip r:embed="rId4"/>
          <a:srcRect l="5262" t="24079"/>
          <a:stretch/>
        </p:blipFill>
        <p:spPr>
          <a:xfrm>
            <a:off x="215659" y="2264636"/>
            <a:ext cx="10235035" cy="3856764"/>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Přístup k dětem a péče o ně</a:t>
            </a:r>
          </a:p>
        </p:txBody>
      </p:sp>
      <p:pic>
        <p:nvPicPr>
          <p:cNvPr id="6" name="Obrázek 5">
            <a:extLst>
              <a:ext uri="{FF2B5EF4-FFF2-40B4-BE49-F238E27FC236}">
                <a16:creationId xmlns:a16="http://schemas.microsoft.com/office/drawing/2014/main" id="{C7397139-6282-4210-9FD6-776A248E6EA7}"/>
              </a:ext>
            </a:extLst>
          </p:cNvPr>
          <p:cNvPicPr>
            <a:picLocks noChangeAspect="1"/>
          </p:cNvPicPr>
          <p:nvPr/>
        </p:nvPicPr>
        <p:blipFill rotWithShape="1">
          <a:blip r:embed="rId5"/>
          <a:srcRect l="49490" t="30526" r="40771"/>
          <a:stretch/>
        </p:blipFill>
        <p:spPr>
          <a:xfrm>
            <a:off x="10932778" y="2592124"/>
            <a:ext cx="1052223" cy="3529275"/>
          </a:xfrm>
          <a:prstGeom prst="rect">
            <a:avLst/>
          </a:prstGeom>
        </p:spPr>
      </p:pic>
      <p:sp>
        <p:nvSpPr>
          <p:cNvPr id="7" name="Obdélník 6">
            <a:extLst>
              <a:ext uri="{FF2B5EF4-FFF2-40B4-BE49-F238E27FC236}">
                <a16:creationId xmlns:a16="http://schemas.microsoft.com/office/drawing/2014/main" id="{8E6F847F-FEE8-4249-B478-60FC2DD1C960}"/>
              </a:ext>
            </a:extLst>
          </p:cNvPr>
          <p:cNvSpPr/>
          <p:nvPr/>
        </p:nvSpPr>
        <p:spPr>
          <a:xfrm>
            <a:off x="11017622" y="2162086"/>
            <a:ext cx="1052224" cy="447129"/>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Průměrná známka</a:t>
            </a:r>
            <a:endParaRPr lang="en-US" sz="1200" i="1" dirty="0"/>
          </a:p>
        </p:txBody>
      </p:sp>
      <p:pic>
        <p:nvPicPr>
          <p:cNvPr id="9" name="Obrázek 8">
            <a:extLst>
              <a:ext uri="{FF2B5EF4-FFF2-40B4-BE49-F238E27FC236}">
                <a16:creationId xmlns:a16="http://schemas.microsoft.com/office/drawing/2014/main" id="{BDE3D8CB-483E-4EC5-B243-D88FE5F5083B}"/>
              </a:ext>
            </a:extLst>
          </p:cNvPr>
          <p:cNvPicPr>
            <a:picLocks noChangeAspect="1"/>
          </p:cNvPicPr>
          <p:nvPr/>
        </p:nvPicPr>
        <p:blipFill>
          <a:blip r:embed="rId6"/>
          <a:stretch>
            <a:fillRect/>
          </a:stretch>
        </p:blipFill>
        <p:spPr>
          <a:xfrm>
            <a:off x="10322666" y="2430893"/>
            <a:ext cx="514350" cy="3524250"/>
          </a:xfrm>
          <a:prstGeom prst="rect">
            <a:avLst/>
          </a:prstGeom>
        </p:spPr>
      </p:pic>
      <p:sp>
        <p:nvSpPr>
          <p:cNvPr id="10" name="Obdélník 9">
            <a:extLst>
              <a:ext uri="{FF2B5EF4-FFF2-40B4-BE49-F238E27FC236}">
                <a16:creationId xmlns:a16="http://schemas.microsoft.com/office/drawing/2014/main" id="{1D3A5E0B-E935-4BC4-AB85-22B161C427AD}"/>
              </a:ext>
            </a:extLst>
          </p:cNvPr>
          <p:cNvSpPr/>
          <p:nvPr/>
        </p:nvSpPr>
        <p:spPr>
          <a:xfrm>
            <a:off x="5145161" y="2674620"/>
            <a:ext cx="350353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BFB9C360-9881-4DEF-BA86-1BE5EC715CA8}"/>
              </a:ext>
            </a:extLst>
          </p:cNvPr>
          <p:cNvSpPr/>
          <p:nvPr/>
        </p:nvSpPr>
        <p:spPr>
          <a:xfrm>
            <a:off x="5145161" y="2896946"/>
            <a:ext cx="316825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27ED092B-F99C-4470-954F-B09AAAF46BC7}"/>
              </a:ext>
            </a:extLst>
          </p:cNvPr>
          <p:cNvSpPr/>
          <p:nvPr/>
        </p:nvSpPr>
        <p:spPr>
          <a:xfrm>
            <a:off x="5145161" y="3125846"/>
            <a:ext cx="329779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5904D374-73D0-4827-9A5D-68A3C719391B}"/>
              </a:ext>
            </a:extLst>
          </p:cNvPr>
          <p:cNvSpPr/>
          <p:nvPr/>
        </p:nvSpPr>
        <p:spPr>
          <a:xfrm>
            <a:off x="5145161" y="3348172"/>
            <a:ext cx="284059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DF6F67CF-A971-4287-8373-4F90AA63E582}"/>
              </a:ext>
            </a:extLst>
          </p:cNvPr>
          <p:cNvSpPr/>
          <p:nvPr/>
        </p:nvSpPr>
        <p:spPr>
          <a:xfrm>
            <a:off x="5145161" y="3566612"/>
            <a:ext cx="278725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9E75A7A0-D56F-41C6-BEA8-A482D68ABF6A}"/>
              </a:ext>
            </a:extLst>
          </p:cNvPr>
          <p:cNvSpPr/>
          <p:nvPr/>
        </p:nvSpPr>
        <p:spPr>
          <a:xfrm>
            <a:off x="5145161" y="3785052"/>
            <a:ext cx="292441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F8C5781-19F2-43EB-98D2-A917B3CBFBFC}"/>
              </a:ext>
            </a:extLst>
          </p:cNvPr>
          <p:cNvSpPr/>
          <p:nvPr/>
        </p:nvSpPr>
        <p:spPr>
          <a:xfrm>
            <a:off x="5145161" y="3991836"/>
            <a:ext cx="284059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EDCA773F-CD9B-4880-B52D-7A1D5AA05F11}"/>
              </a:ext>
            </a:extLst>
          </p:cNvPr>
          <p:cNvSpPr/>
          <p:nvPr/>
        </p:nvSpPr>
        <p:spPr>
          <a:xfrm>
            <a:off x="5145161" y="4216480"/>
            <a:ext cx="273391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DABC00DD-3DFF-4D2E-A23A-8ED6DC3715AB}"/>
              </a:ext>
            </a:extLst>
          </p:cNvPr>
          <p:cNvSpPr/>
          <p:nvPr/>
        </p:nvSpPr>
        <p:spPr>
          <a:xfrm>
            <a:off x="5145161" y="4441124"/>
            <a:ext cx="265009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B48ABF60-9446-43BC-A947-68082F91FDFD}"/>
              </a:ext>
            </a:extLst>
          </p:cNvPr>
          <p:cNvSpPr/>
          <p:nvPr/>
        </p:nvSpPr>
        <p:spPr>
          <a:xfrm>
            <a:off x="5137155" y="4656819"/>
            <a:ext cx="2421885"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a:extLst>
              <a:ext uri="{FF2B5EF4-FFF2-40B4-BE49-F238E27FC236}">
                <a16:creationId xmlns:a16="http://schemas.microsoft.com/office/drawing/2014/main" id="{281D3AC4-7656-4201-8223-821AC3A93191}"/>
              </a:ext>
            </a:extLst>
          </p:cNvPr>
          <p:cNvSpPr/>
          <p:nvPr/>
        </p:nvSpPr>
        <p:spPr>
          <a:xfrm>
            <a:off x="5145161" y="4878256"/>
            <a:ext cx="233767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8B102AC3-9DA3-4DCB-8FAC-30D4B59295FB}"/>
              </a:ext>
            </a:extLst>
          </p:cNvPr>
          <p:cNvSpPr/>
          <p:nvPr/>
        </p:nvSpPr>
        <p:spPr>
          <a:xfrm>
            <a:off x="5145161" y="5100275"/>
            <a:ext cx="201001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bdélník 22">
            <a:extLst>
              <a:ext uri="{FF2B5EF4-FFF2-40B4-BE49-F238E27FC236}">
                <a16:creationId xmlns:a16="http://schemas.microsoft.com/office/drawing/2014/main" id="{69630303-BFE3-4538-9C08-2E9A2B35D31E}"/>
              </a:ext>
            </a:extLst>
          </p:cNvPr>
          <p:cNvSpPr/>
          <p:nvPr/>
        </p:nvSpPr>
        <p:spPr>
          <a:xfrm>
            <a:off x="5145161" y="5321825"/>
            <a:ext cx="1766179" cy="132080"/>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a:extLst>
              <a:ext uri="{FF2B5EF4-FFF2-40B4-BE49-F238E27FC236}">
                <a16:creationId xmlns:a16="http://schemas.microsoft.com/office/drawing/2014/main" id="{E14539BB-2E95-483B-80CC-8010C3E110C4}"/>
              </a:ext>
            </a:extLst>
          </p:cNvPr>
          <p:cNvSpPr/>
          <p:nvPr/>
        </p:nvSpPr>
        <p:spPr>
          <a:xfrm>
            <a:off x="5137155" y="5544796"/>
            <a:ext cx="1240785" cy="132079"/>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Obdélník 24">
            <a:extLst>
              <a:ext uri="{FF2B5EF4-FFF2-40B4-BE49-F238E27FC236}">
                <a16:creationId xmlns:a16="http://schemas.microsoft.com/office/drawing/2014/main" id="{8CF48ECA-0144-4CCC-A068-BA9DA6094556}"/>
              </a:ext>
            </a:extLst>
          </p:cNvPr>
          <p:cNvSpPr/>
          <p:nvPr/>
        </p:nvSpPr>
        <p:spPr>
          <a:xfrm>
            <a:off x="5137155" y="5752052"/>
            <a:ext cx="829305" cy="132079"/>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a:extLst>
              <a:ext uri="{FF2B5EF4-FFF2-40B4-BE49-F238E27FC236}">
                <a16:creationId xmlns:a16="http://schemas.microsoft.com/office/drawing/2014/main" id="{05D32DFF-8047-43DC-B82C-F9507733DDC6}"/>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spTree>
    <p:extLst>
      <p:ext uri="{BB962C8B-B14F-4D97-AF65-F5344CB8AC3E}">
        <p14:creationId xmlns:p14="http://schemas.microsoft.com/office/powerpoint/2010/main" val="656259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43E5C5E9-2F0C-4DB5-BFF8-9AE17362430D}"/>
              </a:ext>
            </a:extLst>
          </p:cNvPr>
          <p:cNvSpPr/>
          <p:nvPr/>
        </p:nvSpPr>
        <p:spPr>
          <a:xfrm>
            <a:off x="1148457" y="2515842"/>
            <a:ext cx="10348497" cy="1765601"/>
          </a:xfrm>
          <a:prstGeom prst="rect">
            <a:avLst/>
          </a:prstGeom>
          <a:solidFill>
            <a:srgbClr val="8DC6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44" name="Obrázek 43">
            <a:extLst>
              <a:ext uri="{FF2B5EF4-FFF2-40B4-BE49-F238E27FC236}">
                <a16:creationId xmlns:a16="http://schemas.microsoft.com/office/drawing/2014/main" id="{6DDFD63F-6E02-41CB-A8E2-40C31BF80027}"/>
              </a:ext>
            </a:extLst>
          </p:cNvPr>
          <p:cNvPicPr>
            <a:picLocks noChangeAspect="1"/>
          </p:cNvPicPr>
          <p:nvPr/>
        </p:nvPicPr>
        <p:blipFill rotWithShape="1">
          <a:blip r:embed="rId3"/>
          <a:srcRect t="27709" b="51630"/>
          <a:stretch/>
        </p:blipFill>
        <p:spPr>
          <a:xfrm>
            <a:off x="740469" y="3071777"/>
            <a:ext cx="10810697" cy="1049572"/>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Přístup k dětem a péče o ně</a:t>
            </a:r>
          </a:p>
        </p:txBody>
      </p:sp>
      <p:sp>
        <p:nvSpPr>
          <p:cNvPr id="9" name="Obdélník 8">
            <a:extLst>
              <a:ext uri="{FF2B5EF4-FFF2-40B4-BE49-F238E27FC236}">
                <a16:creationId xmlns:a16="http://schemas.microsoft.com/office/drawing/2014/main" id="{8B3289ED-B98A-4ED4-B0F4-47E386198F97}"/>
              </a:ext>
            </a:extLst>
          </p:cNvPr>
          <p:cNvSpPr/>
          <p:nvPr/>
        </p:nvSpPr>
        <p:spPr>
          <a:xfrm>
            <a:off x="641997" y="1261662"/>
            <a:ext cx="1052224" cy="447129"/>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Průměrné odpovědi</a:t>
            </a:r>
            <a:endParaRPr lang="en-US" sz="1200" i="1" dirty="0"/>
          </a:p>
        </p:txBody>
      </p:sp>
      <p:sp>
        <p:nvSpPr>
          <p:cNvPr id="7" name="Zaoblený obdélník 6">
            <a:extLst>
              <a:ext uri="{FF2B5EF4-FFF2-40B4-BE49-F238E27FC236}">
                <a16:creationId xmlns:a16="http://schemas.microsoft.com/office/drawing/2014/main" id="{89D4169B-4A5C-40A9-BA22-746950072631}"/>
              </a:ext>
            </a:extLst>
          </p:cNvPr>
          <p:cNvSpPr/>
          <p:nvPr/>
        </p:nvSpPr>
        <p:spPr>
          <a:xfrm>
            <a:off x="849353" y="4329353"/>
            <a:ext cx="10798563" cy="2368326"/>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100" b="1" dirty="0">
                <a:solidFill>
                  <a:schemeClr val="tx1"/>
                </a:solidFill>
              </a:rPr>
              <a:t>Většinu činností každodenního života a chodu domácnosti zajištují z větší části zejména ženy. Nadpoloviční</a:t>
            </a:r>
            <a:r>
              <a:rPr lang="cs-CZ" sz="1100" dirty="0">
                <a:solidFill>
                  <a:schemeClr val="tx1"/>
                </a:solidFill>
              </a:rPr>
              <a:t> účast mají </a:t>
            </a:r>
            <a:r>
              <a:rPr lang="cs-CZ" sz="1100" b="1" dirty="0">
                <a:solidFill>
                  <a:schemeClr val="tx1"/>
                </a:solidFill>
              </a:rPr>
              <a:t>muži</a:t>
            </a:r>
            <a:r>
              <a:rPr lang="cs-CZ" sz="1100" dirty="0">
                <a:solidFill>
                  <a:schemeClr val="tx1"/>
                </a:solidFill>
              </a:rPr>
              <a:t> zejména v </a:t>
            </a:r>
            <a:r>
              <a:rPr lang="cs-CZ" sz="1100" b="1" dirty="0">
                <a:solidFill>
                  <a:schemeClr val="tx1"/>
                </a:solidFill>
              </a:rPr>
              <a:t>otázkách finančního zabezpečení </a:t>
            </a:r>
            <a:r>
              <a:rPr lang="cs-CZ" sz="1100" dirty="0">
                <a:solidFill>
                  <a:schemeClr val="tx1"/>
                </a:solidFill>
              </a:rPr>
              <a:t>(podílejí se dvoutřetinově), v činnostech zahrnující </a:t>
            </a:r>
            <a:r>
              <a:rPr lang="cs-CZ" sz="1100" b="1" dirty="0">
                <a:solidFill>
                  <a:schemeClr val="tx1"/>
                </a:solidFill>
              </a:rPr>
              <a:t>větší</a:t>
            </a:r>
            <a:r>
              <a:rPr lang="cs-CZ" sz="1100" dirty="0">
                <a:solidFill>
                  <a:schemeClr val="tx1"/>
                </a:solidFill>
              </a:rPr>
              <a:t> </a:t>
            </a:r>
            <a:r>
              <a:rPr lang="cs-CZ" sz="1100" b="1" dirty="0">
                <a:solidFill>
                  <a:schemeClr val="tx1"/>
                </a:solidFill>
              </a:rPr>
              <a:t>finanční</a:t>
            </a:r>
            <a:r>
              <a:rPr lang="cs-CZ" sz="1100" dirty="0">
                <a:solidFill>
                  <a:schemeClr val="tx1"/>
                </a:solidFill>
              </a:rPr>
              <a:t> </a:t>
            </a:r>
            <a:r>
              <a:rPr lang="cs-CZ" sz="1100" b="1" dirty="0">
                <a:solidFill>
                  <a:schemeClr val="tx1"/>
                </a:solidFill>
              </a:rPr>
              <a:t>vydání</a:t>
            </a:r>
            <a:r>
              <a:rPr lang="cs-CZ" sz="1100" dirty="0">
                <a:solidFill>
                  <a:schemeClr val="tx1"/>
                </a:solidFill>
              </a:rPr>
              <a:t> např. </a:t>
            </a:r>
            <a:r>
              <a:rPr lang="cs-CZ" sz="1100" b="1" dirty="0">
                <a:solidFill>
                  <a:schemeClr val="tx1"/>
                </a:solidFill>
              </a:rPr>
              <a:t>zajišťování rodinné dovolené </a:t>
            </a:r>
            <a:r>
              <a:rPr lang="cs-CZ" sz="1100" dirty="0">
                <a:solidFill>
                  <a:schemeClr val="tx1"/>
                </a:solidFill>
              </a:rPr>
              <a:t>(57 %), případně</a:t>
            </a:r>
            <a:r>
              <a:rPr lang="cs-CZ" sz="1100" b="1" dirty="0">
                <a:solidFill>
                  <a:schemeClr val="tx1"/>
                </a:solidFill>
              </a:rPr>
              <a:t> v jiných volnočasových aktivitách. </a:t>
            </a:r>
          </a:p>
          <a:p>
            <a:pPr algn="just"/>
            <a:r>
              <a:rPr lang="cs-CZ" sz="1100" dirty="0">
                <a:solidFill>
                  <a:schemeClr val="tx1"/>
                </a:solidFill>
              </a:rPr>
              <a:t>Kromě </a:t>
            </a:r>
            <a:r>
              <a:rPr lang="cs-CZ" sz="1100" b="1" dirty="0">
                <a:solidFill>
                  <a:schemeClr val="tx1"/>
                </a:solidFill>
              </a:rPr>
              <a:t>nákupu</a:t>
            </a:r>
            <a:r>
              <a:rPr lang="cs-CZ" sz="1100" dirty="0">
                <a:solidFill>
                  <a:schemeClr val="tx1"/>
                </a:solidFill>
              </a:rPr>
              <a:t> </a:t>
            </a:r>
            <a:r>
              <a:rPr lang="cs-CZ" sz="1100" b="1" dirty="0">
                <a:solidFill>
                  <a:schemeClr val="tx1"/>
                </a:solidFill>
              </a:rPr>
              <a:t>dětského</a:t>
            </a:r>
            <a:r>
              <a:rPr lang="cs-CZ" sz="1100" dirty="0">
                <a:solidFill>
                  <a:schemeClr val="tx1"/>
                </a:solidFill>
              </a:rPr>
              <a:t> </a:t>
            </a:r>
            <a:r>
              <a:rPr lang="cs-CZ" sz="1100" b="1" dirty="0">
                <a:solidFill>
                  <a:schemeClr val="tx1"/>
                </a:solidFill>
              </a:rPr>
              <a:t>oblečení</a:t>
            </a:r>
            <a:r>
              <a:rPr lang="cs-CZ" sz="1100" dirty="0">
                <a:solidFill>
                  <a:schemeClr val="tx1"/>
                </a:solidFill>
              </a:rPr>
              <a:t>, který nechávají muži téměř </a:t>
            </a:r>
            <a:r>
              <a:rPr lang="cs-CZ" sz="1100" b="1" dirty="0">
                <a:solidFill>
                  <a:schemeClr val="tx1"/>
                </a:solidFill>
              </a:rPr>
              <a:t>výhradně na ženách </a:t>
            </a:r>
            <a:r>
              <a:rPr lang="cs-CZ" sz="1100" dirty="0">
                <a:solidFill>
                  <a:schemeClr val="tx1"/>
                </a:solidFill>
              </a:rPr>
              <a:t>(podílejí se průměrně jen na </a:t>
            </a:r>
            <a:r>
              <a:rPr lang="cs-CZ" sz="1100" b="1" dirty="0">
                <a:solidFill>
                  <a:schemeClr val="tx1"/>
                </a:solidFill>
              </a:rPr>
              <a:t>pětině</a:t>
            </a:r>
            <a:r>
              <a:rPr lang="cs-CZ" sz="1100" dirty="0">
                <a:solidFill>
                  <a:schemeClr val="tx1"/>
                </a:solidFill>
              </a:rPr>
              <a:t> </a:t>
            </a:r>
            <a:r>
              <a:rPr lang="cs-CZ" sz="1100" b="1" dirty="0">
                <a:solidFill>
                  <a:schemeClr val="tx1"/>
                </a:solidFill>
              </a:rPr>
              <a:t>nákupů</a:t>
            </a:r>
            <a:r>
              <a:rPr lang="cs-CZ" sz="1100" dirty="0">
                <a:solidFill>
                  <a:schemeClr val="tx1"/>
                </a:solidFill>
              </a:rPr>
              <a:t>), se průměrný podíl mužů - otců na dané činnosti </a:t>
            </a:r>
            <a:br>
              <a:rPr lang="cs-CZ" sz="1100" dirty="0">
                <a:solidFill>
                  <a:schemeClr val="tx1"/>
                </a:solidFill>
              </a:rPr>
            </a:br>
            <a:r>
              <a:rPr lang="cs-CZ" sz="1100" dirty="0">
                <a:solidFill>
                  <a:schemeClr val="tx1"/>
                </a:solidFill>
              </a:rPr>
              <a:t>v domácnosti pohybuje okolo třetiny až dvou čtvrtin. Mezi nejméně vykonávané činnosti patří dále </a:t>
            </a:r>
            <a:r>
              <a:rPr lang="cs-CZ" sz="1100" b="1" dirty="0">
                <a:solidFill>
                  <a:schemeClr val="tx1"/>
                </a:solidFill>
              </a:rPr>
              <a:t>péče o nemocné dítě či návštěva lékaře</a:t>
            </a:r>
            <a:r>
              <a:rPr lang="cs-CZ" sz="1100" dirty="0">
                <a:solidFill>
                  <a:schemeClr val="tx1"/>
                </a:solidFill>
              </a:rPr>
              <a:t>. To odpovídá vysokému souhlasu s výrokem, že o </a:t>
            </a:r>
            <a:r>
              <a:rPr lang="cs-CZ" sz="1100" b="1" dirty="0">
                <a:solidFill>
                  <a:schemeClr val="tx1"/>
                </a:solidFill>
              </a:rPr>
              <a:t>nemocné dítě se nejlépe dovede postarat matka </a:t>
            </a:r>
            <a:r>
              <a:rPr lang="cs-CZ" sz="1100" dirty="0">
                <a:solidFill>
                  <a:schemeClr val="tx1"/>
                </a:solidFill>
              </a:rPr>
              <a:t>(77 %)</a:t>
            </a:r>
          </a:p>
          <a:p>
            <a:pPr marL="171450" indent="-171450" algn="just">
              <a:buFont typeface="Arial" panose="020B0604020202020204" pitchFamily="34" charset="0"/>
              <a:buChar char="•"/>
            </a:pPr>
            <a:r>
              <a:rPr lang="cs-CZ" sz="1100" b="1" dirty="0">
                <a:solidFill>
                  <a:schemeClr val="tx1"/>
                </a:solidFill>
              </a:rPr>
              <a:t>Na finančním zabezpečení </a:t>
            </a:r>
            <a:r>
              <a:rPr lang="cs-CZ" sz="1100" dirty="0">
                <a:solidFill>
                  <a:schemeClr val="tx1"/>
                </a:solidFill>
              </a:rPr>
              <a:t>se podílejí více </a:t>
            </a:r>
            <a:r>
              <a:rPr lang="cs-CZ" sz="1100" b="1" dirty="0">
                <a:solidFill>
                  <a:schemeClr val="tx1"/>
                </a:solidFill>
              </a:rPr>
              <a:t>mladší otcové, resp. otcové s malými dětmi.</a:t>
            </a:r>
          </a:p>
          <a:p>
            <a:pPr marL="171450" indent="-171450" algn="just">
              <a:buFont typeface="Arial" panose="020B0604020202020204" pitchFamily="34" charset="0"/>
              <a:buChar char="•"/>
            </a:pPr>
            <a:r>
              <a:rPr lang="cs-CZ" sz="1100" b="1" dirty="0">
                <a:solidFill>
                  <a:schemeClr val="tx1"/>
                </a:solidFill>
              </a:rPr>
              <a:t>Péče o nemocné dítě, ale i návštěva u lékaře je typičtější pro starší respondenty</a:t>
            </a:r>
            <a:r>
              <a:rPr lang="cs-CZ" sz="1100" dirty="0">
                <a:solidFill>
                  <a:schemeClr val="tx1"/>
                </a:solidFill>
              </a:rPr>
              <a:t>. Ti také </a:t>
            </a:r>
            <a:r>
              <a:rPr lang="cs-CZ" sz="1100" b="1" dirty="0">
                <a:solidFill>
                  <a:schemeClr val="tx1"/>
                </a:solidFill>
              </a:rPr>
              <a:t>děti častěji vyzvedávají </a:t>
            </a:r>
            <a:r>
              <a:rPr lang="cs-CZ" sz="1100" dirty="0">
                <a:solidFill>
                  <a:schemeClr val="tx1"/>
                </a:solidFill>
              </a:rPr>
              <a:t>a ve větší míře si s nimi </a:t>
            </a:r>
            <a:r>
              <a:rPr lang="cs-CZ" sz="1100" b="1" dirty="0">
                <a:solidFill>
                  <a:schemeClr val="tx1"/>
                </a:solidFill>
              </a:rPr>
              <a:t>hrají. Na vymýšlení a realizaci sportovních akcí a odvodu do školky se podílejí více starší otcové a respondenti s vyšším vzděláním.</a:t>
            </a:r>
          </a:p>
          <a:p>
            <a:pPr marL="171450" indent="-171450" algn="just">
              <a:buFont typeface="Arial" panose="020B0604020202020204" pitchFamily="34" charset="0"/>
              <a:buChar char="•"/>
            </a:pPr>
            <a:r>
              <a:rPr lang="cs-CZ" sz="1100" b="1" dirty="0">
                <a:solidFill>
                  <a:schemeClr val="tx1"/>
                </a:solidFill>
              </a:rPr>
              <a:t>Na zajištění rodinné dovolené, nákupech sportovních potřeb</a:t>
            </a:r>
            <a:r>
              <a:rPr lang="cs-CZ" sz="1100" dirty="0">
                <a:solidFill>
                  <a:schemeClr val="tx1"/>
                </a:solidFill>
              </a:rPr>
              <a:t> a </a:t>
            </a:r>
            <a:r>
              <a:rPr lang="cs-CZ" sz="1100" b="1" dirty="0">
                <a:solidFill>
                  <a:schemeClr val="tx1"/>
                </a:solidFill>
              </a:rPr>
              <a:t>večerní hygieně</a:t>
            </a:r>
            <a:r>
              <a:rPr lang="cs-CZ" sz="1100" dirty="0">
                <a:solidFill>
                  <a:schemeClr val="tx1"/>
                </a:solidFill>
              </a:rPr>
              <a:t> mají vyšší podíl spíše </a:t>
            </a:r>
            <a:r>
              <a:rPr lang="cs-CZ" sz="1100" b="1" dirty="0">
                <a:solidFill>
                  <a:schemeClr val="tx1"/>
                </a:solidFill>
              </a:rPr>
              <a:t>vzdělanější</a:t>
            </a:r>
            <a:r>
              <a:rPr lang="cs-CZ" sz="1100" dirty="0">
                <a:solidFill>
                  <a:schemeClr val="tx1"/>
                </a:solidFill>
              </a:rPr>
              <a:t> otcové. Ti také dítě častěji zvládají </a:t>
            </a:r>
            <a:r>
              <a:rPr lang="cs-CZ" sz="1100" b="1" dirty="0">
                <a:solidFill>
                  <a:schemeClr val="tx1"/>
                </a:solidFill>
              </a:rPr>
              <a:t>budit</a:t>
            </a:r>
            <a:r>
              <a:rPr lang="cs-CZ" sz="1100" dirty="0">
                <a:solidFill>
                  <a:schemeClr val="tx1"/>
                </a:solidFill>
              </a:rPr>
              <a:t>.</a:t>
            </a:r>
          </a:p>
          <a:p>
            <a:pPr marL="171450" indent="-171450" algn="just">
              <a:buFont typeface="Arial" panose="020B0604020202020204" pitchFamily="34" charset="0"/>
              <a:buChar char="•"/>
            </a:pPr>
            <a:r>
              <a:rPr lang="cs-CZ" sz="1100" dirty="0">
                <a:solidFill>
                  <a:schemeClr val="tx1"/>
                </a:solidFill>
              </a:rPr>
              <a:t>Naopak </a:t>
            </a:r>
            <a:r>
              <a:rPr lang="cs-CZ" sz="1100" b="1" dirty="0">
                <a:solidFill>
                  <a:schemeClr val="tx1"/>
                </a:solidFill>
              </a:rPr>
              <a:t>dětské</a:t>
            </a:r>
            <a:r>
              <a:rPr lang="cs-CZ" sz="1100" dirty="0">
                <a:solidFill>
                  <a:schemeClr val="tx1"/>
                </a:solidFill>
              </a:rPr>
              <a:t> </a:t>
            </a:r>
            <a:r>
              <a:rPr lang="cs-CZ" sz="1100" b="1" dirty="0">
                <a:solidFill>
                  <a:schemeClr val="tx1"/>
                </a:solidFill>
              </a:rPr>
              <a:t>oblečení</a:t>
            </a:r>
            <a:r>
              <a:rPr lang="cs-CZ" sz="1100" dirty="0">
                <a:solidFill>
                  <a:schemeClr val="tx1"/>
                </a:solidFill>
              </a:rPr>
              <a:t> </a:t>
            </a:r>
            <a:r>
              <a:rPr lang="cs-CZ" sz="1100" b="1" dirty="0">
                <a:solidFill>
                  <a:schemeClr val="tx1"/>
                </a:solidFill>
              </a:rPr>
              <a:t>kupují</a:t>
            </a:r>
            <a:r>
              <a:rPr lang="cs-CZ" sz="1100" dirty="0">
                <a:solidFill>
                  <a:schemeClr val="tx1"/>
                </a:solidFill>
              </a:rPr>
              <a:t> spíše </a:t>
            </a:r>
            <a:r>
              <a:rPr lang="cs-CZ" sz="1100" b="1" dirty="0">
                <a:solidFill>
                  <a:schemeClr val="tx1"/>
                </a:solidFill>
              </a:rPr>
              <a:t>méně</a:t>
            </a:r>
            <a:r>
              <a:rPr lang="cs-CZ" sz="1100" dirty="0">
                <a:solidFill>
                  <a:schemeClr val="tx1"/>
                </a:solidFill>
              </a:rPr>
              <a:t> </a:t>
            </a:r>
            <a:r>
              <a:rPr lang="cs-CZ" sz="1100" b="1" dirty="0">
                <a:solidFill>
                  <a:schemeClr val="tx1"/>
                </a:solidFill>
              </a:rPr>
              <a:t>vzdělaní</a:t>
            </a:r>
            <a:r>
              <a:rPr lang="cs-CZ" sz="1100" dirty="0">
                <a:solidFill>
                  <a:schemeClr val="tx1"/>
                </a:solidFill>
              </a:rPr>
              <a:t> respondenti. </a:t>
            </a:r>
          </a:p>
          <a:p>
            <a:pPr algn="just"/>
            <a:r>
              <a:rPr lang="cs-CZ" sz="1100" dirty="0">
                <a:solidFill>
                  <a:schemeClr val="tx1"/>
                </a:solidFill>
              </a:rPr>
              <a:t>V porovnání s rokem 2009 i nyní se ukazuje, že otcové stále nesou na svých bedrech zejména finanční zabezpečení rodiny. Při pohledu na ostatní vykonávané aktivity převažují u mužů podobně jako v minulosti ty, které jsou spíše volnočasové. Mezi nejméně vykonávané činnosti v porovnání s ostatními stále patří nákupy oblečení a také aktivity tykající se zdraví dítěte. Otcové se však na nich podílejí ve větší míře než dříve u návštěvy lékaře či péče o nemocné dítě je to přibližně dvojnásobně. Z ostatních domácích prací vykonávají muži častěji např. nákupy potravin (nyní průměrně polovina dříve asi třetina případů) ale i další činnosti běžné péče o dítě jako je buzení, večerní hygiena dítěte nebo odvod do školy/školky.</a:t>
            </a:r>
          </a:p>
        </p:txBody>
      </p:sp>
      <p:pic>
        <p:nvPicPr>
          <p:cNvPr id="8" name="Obrázek 7">
            <a:extLst>
              <a:ext uri="{FF2B5EF4-FFF2-40B4-BE49-F238E27FC236}">
                <a16:creationId xmlns:a16="http://schemas.microsoft.com/office/drawing/2014/main" id="{3C35349E-4D4B-4B7B-BD23-F184D512CFCD}"/>
              </a:ext>
            </a:extLst>
          </p:cNvPr>
          <p:cNvPicPr>
            <a:picLocks noChangeAspect="1"/>
          </p:cNvPicPr>
          <p:nvPr/>
        </p:nvPicPr>
        <p:blipFill rotWithShape="1">
          <a:blip r:embed="rId4"/>
          <a:srcRect b="78164"/>
          <a:stretch/>
        </p:blipFill>
        <p:spPr>
          <a:xfrm>
            <a:off x="749300" y="1041400"/>
            <a:ext cx="10798563" cy="1109250"/>
          </a:xfrm>
          <a:prstGeom prst="rect">
            <a:avLst/>
          </a:prstGeom>
        </p:spPr>
      </p:pic>
      <p:sp>
        <p:nvSpPr>
          <p:cNvPr id="19" name="Ovál 18">
            <a:extLst>
              <a:ext uri="{FF2B5EF4-FFF2-40B4-BE49-F238E27FC236}">
                <a16:creationId xmlns:a16="http://schemas.microsoft.com/office/drawing/2014/main" id="{00E720BE-D253-4388-9BAB-76E54D65E7BB}"/>
              </a:ext>
            </a:extLst>
          </p:cNvPr>
          <p:cNvSpPr/>
          <p:nvPr/>
        </p:nvSpPr>
        <p:spPr>
          <a:xfrm>
            <a:off x="8167296" y="1769756"/>
            <a:ext cx="522000" cy="5250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bdélník 35">
            <a:extLst>
              <a:ext uri="{FF2B5EF4-FFF2-40B4-BE49-F238E27FC236}">
                <a16:creationId xmlns:a16="http://schemas.microsoft.com/office/drawing/2014/main" id="{9B36FBA6-8099-4784-B74F-59A31FBB1FB0}"/>
              </a:ext>
            </a:extLst>
          </p:cNvPr>
          <p:cNvSpPr/>
          <p:nvPr/>
        </p:nvSpPr>
        <p:spPr>
          <a:xfrm>
            <a:off x="641997" y="1740607"/>
            <a:ext cx="1708096" cy="620905"/>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Činnosti s průměrným podílem otce &gt;50 %</a:t>
            </a:r>
            <a:endParaRPr lang="en-US" sz="1200" i="1" dirty="0"/>
          </a:p>
        </p:txBody>
      </p:sp>
      <p:sp>
        <p:nvSpPr>
          <p:cNvPr id="37" name="Obdélník 36">
            <a:extLst>
              <a:ext uri="{FF2B5EF4-FFF2-40B4-BE49-F238E27FC236}">
                <a16:creationId xmlns:a16="http://schemas.microsoft.com/office/drawing/2014/main" id="{E730EA3E-7BFB-402E-A50D-68D4D0213264}"/>
              </a:ext>
            </a:extLst>
          </p:cNvPr>
          <p:cNvSpPr/>
          <p:nvPr/>
        </p:nvSpPr>
        <p:spPr>
          <a:xfrm>
            <a:off x="1572426" y="3554047"/>
            <a:ext cx="9639656" cy="505205"/>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	</a:t>
            </a:r>
          </a:p>
        </p:txBody>
      </p:sp>
      <p:sp>
        <p:nvSpPr>
          <p:cNvPr id="3" name="TextovéPole 2">
            <a:extLst>
              <a:ext uri="{FF2B5EF4-FFF2-40B4-BE49-F238E27FC236}">
                <a16:creationId xmlns:a16="http://schemas.microsoft.com/office/drawing/2014/main" id="{383698D1-CB97-42FD-BE1D-529E1B4E1BF7}"/>
              </a:ext>
            </a:extLst>
          </p:cNvPr>
          <p:cNvSpPr txBox="1"/>
          <p:nvPr/>
        </p:nvSpPr>
        <p:spPr>
          <a:xfrm>
            <a:off x="1846833" y="3518108"/>
            <a:ext cx="1005403" cy="577081"/>
          </a:xfrm>
          <a:prstGeom prst="rect">
            <a:avLst/>
          </a:prstGeom>
          <a:noFill/>
        </p:spPr>
        <p:txBody>
          <a:bodyPr wrap="none" rtlCol="0">
            <a:spAutoFit/>
          </a:bodyPr>
          <a:lstStyle/>
          <a:p>
            <a:pPr algn="ctr"/>
            <a:r>
              <a:rPr lang="cs-CZ" sz="1050" b="1" dirty="0">
                <a:solidFill>
                  <a:schemeClr val="bg1"/>
                </a:solidFill>
              </a:rPr>
              <a:t>Finanční</a:t>
            </a:r>
          </a:p>
          <a:p>
            <a:pPr algn="ctr"/>
            <a:r>
              <a:rPr lang="cs-CZ" sz="1050" b="1" dirty="0">
                <a:solidFill>
                  <a:schemeClr val="bg1"/>
                </a:solidFill>
              </a:rPr>
              <a:t>zabezpečení</a:t>
            </a:r>
          </a:p>
          <a:p>
            <a:pPr algn="ctr"/>
            <a:r>
              <a:rPr lang="cs-CZ" sz="1050" b="1" dirty="0">
                <a:solidFill>
                  <a:schemeClr val="bg1"/>
                </a:solidFill>
              </a:rPr>
              <a:t> rodiny, N=776</a:t>
            </a:r>
          </a:p>
        </p:txBody>
      </p:sp>
      <p:sp>
        <p:nvSpPr>
          <p:cNvPr id="39" name="TextovéPole 38">
            <a:extLst>
              <a:ext uri="{FF2B5EF4-FFF2-40B4-BE49-F238E27FC236}">
                <a16:creationId xmlns:a16="http://schemas.microsoft.com/office/drawing/2014/main" id="{BA5A1E0B-2C01-41EC-BB99-35F77A240567}"/>
              </a:ext>
            </a:extLst>
          </p:cNvPr>
          <p:cNvSpPr txBox="1"/>
          <p:nvPr/>
        </p:nvSpPr>
        <p:spPr>
          <a:xfrm>
            <a:off x="3447533" y="3526746"/>
            <a:ext cx="1021433" cy="577081"/>
          </a:xfrm>
          <a:prstGeom prst="rect">
            <a:avLst/>
          </a:prstGeom>
          <a:noFill/>
        </p:spPr>
        <p:txBody>
          <a:bodyPr wrap="none" rtlCol="0">
            <a:spAutoFit/>
          </a:bodyPr>
          <a:lstStyle/>
          <a:p>
            <a:pPr algn="ctr"/>
            <a:r>
              <a:rPr lang="pl-PL" sz="1050" b="1" dirty="0">
                <a:solidFill>
                  <a:schemeClr val="bg1"/>
                </a:solidFill>
              </a:rPr>
              <a:t>Nákupy</a:t>
            </a:r>
          </a:p>
          <a:p>
            <a:pPr algn="ctr"/>
            <a:r>
              <a:rPr lang="pl-PL" sz="1050" b="1" dirty="0">
                <a:solidFill>
                  <a:schemeClr val="bg1"/>
                </a:solidFill>
              </a:rPr>
              <a:t>sportovních</a:t>
            </a:r>
          </a:p>
          <a:p>
            <a:pPr algn="ctr"/>
            <a:r>
              <a:rPr lang="pl-PL" sz="1050" b="1" dirty="0">
                <a:solidFill>
                  <a:schemeClr val="bg1"/>
                </a:solidFill>
              </a:rPr>
              <a:t> potřeb, N=655</a:t>
            </a:r>
          </a:p>
        </p:txBody>
      </p:sp>
      <p:sp>
        <p:nvSpPr>
          <p:cNvPr id="40" name="TextovéPole 39">
            <a:extLst>
              <a:ext uri="{FF2B5EF4-FFF2-40B4-BE49-F238E27FC236}">
                <a16:creationId xmlns:a16="http://schemas.microsoft.com/office/drawing/2014/main" id="{CFBE3E08-EFC3-4CFC-BEF1-0262980FF2AB}"/>
              </a:ext>
            </a:extLst>
          </p:cNvPr>
          <p:cNvSpPr txBox="1"/>
          <p:nvPr/>
        </p:nvSpPr>
        <p:spPr>
          <a:xfrm>
            <a:off x="4962472" y="3543601"/>
            <a:ext cx="1208984" cy="577081"/>
          </a:xfrm>
          <a:prstGeom prst="rect">
            <a:avLst/>
          </a:prstGeom>
          <a:noFill/>
        </p:spPr>
        <p:txBody>
          <a:bodyPr wrap="none" rtlCol="0">
            <a:spAutoFit/>
          </a:bodyPr>
          <a:lstStyle/>
          <a:p>
            <a:pPr algn="ctr"/>
            <a:r>
              <a:rPr lang="cs-CZ" sz="1050" b="1" dirty="0">
                <a:solidFill>
                  <a:schemeClr val="bg1"/>
                </a:solidFill>
              </a:rPr>
              <a:t>Zajišťování</a:t>
            </a:r>
          </a:p>
          <a:p>
            <a:pPr algn="ctr"/>
            <a:r>
              <a:rPr lang="cs-CZ" sz="1050" b="1" dirty="0">
                <a:solidFill>
                  <a:schemeClr val="bg1"/>
                </a:solidFill>
              </a:rPr>
              <a:t>rodinné dovolené,</a:t>
            </a:r>
          </a:p>
          <a:p>
            <a:pPr algn="ctr"/>
            <a:r>
              <a:rPr lang="cs-CZ" sz="1050" b="1" dirty="0">
                <a:solidFill>
                  <a:schemeClr val="bg1"/>
                </a:solidFill>
              </a:rPr>
              <a:t>N=703</a:t>
            </a:r>
          </a:p>
        </p:txBody>
      </p:sp>
      <p:sp>
        <p:nvSpPr>
          <p:cNvPr id="41" name="TextovéPole 40">
            <a:extLst>
              <a:ext uri="{FF2B5EF4-FFF2-40B4-BE49-F238E27FC236}">
                <a16:creationId xmlns:a16="http://schemas.microsoft.com/office/drawing/2014/main" id="{D4A7659D-1A21-4ADF-A61A-3087134F1AF2}"/>
              </a:ext>
            </a:extLst>
          </p:cNvPr>
          <p:cNvSpPr txBox="1"/>
          <p:nvPr/>
        </p:nvSpPr>
        <p:spPr>
          <a:xfrm>
            <a:off x="6412489" y="3526745"/>
            <a:ext cx="1526380" cy="577081"/>
          </a:xfrm>
          <a:prstGeom prst="rect">
            <a:avLst/>
          </a:prstGeom>
          <a:noFill/>
        </p:spPr>
        <p:txBody>
          <a:bodyPr wrap="none" rtlCol="0">
            <a:spAutoFit/>
          </a:bodyPr>
          <a:lstStyle/>
          <a:p>
            <a:pPr algn="ctr"/>
            <a:r>
              <a:rPr lang="pt-BR" sz="1050" b="1" dirty="0">
                <a:solidFill>
                  <a:schemeClr val="bg1"/>
                </a:solidFill>
              </a:rPr>
              <a:t>Vymýšlen</a:t>
            </a:r>
            <a:r>
              <a:rPr lang="cs-CZ" sz="1050" b="1" dirty="0">
                <a:solidFill>
                  <a:schemeClr val="bg1"/>
                </a:solidFill>
              </a:rPr>
              <a:t>í</a:t>
            </a:r>
          </a:p>
          <a:p>
            <a:pPr algn="ctr"/>
            <a:r>
              <a:rPr lang="pt-BR" sz="1050" b="1" dirty="0">
                <a:solidFill>
                  <a:schemeClr val="bg1"/>
                </a:solidFill>
              </a:rPr>
              <a:t> a realizac</a:t>
            </a:r>
            <a:r>
              <a:rPr lang="cs-CZ" sz="1050" b="1" dirty="0">
                <a:solidFill>
                  <a:schemeClr val="bg1"/>
                </a:solidFill>
              </a:rPr>
              <a:t>e</a:t>
            </a:r>
          </a:p>
          <a:p>
            <a:pPr algn="ctr"/>
            <a:r>
              <a:rPr lang="pt-BR" sz="1050" b="1" dirty="0">
                <a:solidFill>
                  <a:schemeClr val="bg1"/>
                </a:solidFill>
              </a:rPr>
              <a:t>sportovních akcí, N=619</a:t>
            </a:r>
          </a:p>
        </p:txBody>
      </p:sp>
      <p:sp>
        <p:nvSpPr>
          <p:cNvPr id="42" name="TextovéPole 41">
            <a:extLst>
              <a:ext uri="{FF2B5EF4-FFF2-40B4-BE49-F238E27FC236}">
                <a16:creationId xmlns:a16="http://schemas.microsoft.com/office/drawing/2014/main" id="{EF69F4BA-7254-4C9B-892F-CA32BD7525FB}"/>
              </a:ext>
            </a:extLst>
          </p:cNvPr>
          <p:cNvSpPr txBox="1"/>
          <p:nvPr/>
        </p:nvSpPr>
        <p:spPr>
          <a:xfrm>
            <a:off x="8207153" y="3535213"/>
            <a:ext cx="1154483" cy="577081"/>
          </a:xfrm>
          <a:prstGeom prst="rect">
            <a:avLst/>
          </a:prstGeom>
          <a:noFill/>
        </p:spPr>
        <p:txBody>
          <a:bodyPr wrap="none" rtlCol="0">
            <a:spAutoFit/>
          </a:bodyPr>
          <a:lstStyle/>
          <a:p>
            <a:pPr algn="ctr"/>
            <a:r>
              <a:rPr lang="pt-BR" sz="1050" b="1" dirty="0">
                <a:solidFill>
                  <a:schemeClr val="bg1"/>
                </a:solidFill>
              </a:rPr>
              <a:t>Vymýšlení</a:t>
            </a:r>
            <a:endParaRPr lang="cs-CZ" sz="1050" b="1" dirty="0">
              <a:solidFill>
                <a:schemeClr val="bg1"/>
              </a:solidFill>
            </a:endParaRPr>
          </a:p>
          <a:p>
            <a:pPr algn="ctr"/>
            <a:r>
              <a:rPr lang="cs-CZ" sz="1050" b="1" dirty="0">
                <a:solidFill>
                  <a:schemeClr val="bg1"/>
                </a:solidFill>
              </a:rPr>
              <a:t>p</a:t>
            </a:r>
            <a:r>
              <a:rPr lang="pt-BR" sz="1050" b="1" dirty="0">
                <a:solidFill>
                  <a:schemeClr val="bg1"/>
                </a:solidFill>
              </a:rPr>
              <a:t>rogramu</a:t>
            </a:r>
            <a:endParaRPr lang="cs-CZ" sz="1050" b="1" dirty="0">
              <a:solidFill>
                <a:schemeClr val="bg1"/>
              </a:solidFill>
            </a:endParaRPr>
          </a:p>
          <a:p>
            <a:pPr algn="ctr"/>
            <a:r>
              <a:rPr lang="pt-BR" sz="1050" b="1" dirty="0">
                <a:solidFill>
                  <a:schemeClr val="bg1"/>
                </a:solidFill>
              </a:rPr>
              <a:t>na víkend, N=732</a:t>
            </a:r>
          </a:p>
        </p:txBody>
      </p:sp>
      <p:sp>
        <p:nvSpPr>
          <p:cNvPr id="43" name="TextovéPole 42">
            <a:extLst>
              <a:ext uri="{FF2B5EF4-FFF2-40B4-BE49-F238E27FC236}">
                <a16:creationId xmlns:a16="http://schemas.microsoft.com/office/drawing/2014/main" id="{B6A9F6D9-1A11-4ABF-AAD1-1A9B74DFD18C}"/>
              </a:ext>
            </a:extLst>
          </p:cNvPr>
          <p:cNvSpPr txBox="1"/>
          <p:nvPr/>
        </p:nvSpPr>
        <p:spPr>
          <a:xfrm>
            <a:off x="10111005" y="3543602"/>
            <a:ext cx="694421" cy="577081"/>
          </a:xfrm>
          <a:prstGeom prst="rect">
            <a:avLst/>
          </a:prstGeom>
          <a:noFill/>
        </p:spPr>
        <p:txBody>
          <a:bodyPr wrap="none" rtlCol="0">
            <a:spAutoFit/>
          </a:bodyPr>
          <a:lstStyle/>
          <a:p>
            <a:pPr algn="ctr"/>
            <a:r>
              <a:rPr lang="cs-CZ" sz="1050" b="1" dirty="0">
                <a:solidFill>
                  <a:schemeClr val="bg1"/>
                </a:solidFill>
              </a:rPr>
              <a:t>Nákupy</a:t>
            </a:r>
          </a:p>
          <a:p>
            <a:pPr algn="ctr"/>
            <a:r>
              <a:rPr lang="cs-CZ" sz="1050" b="1" dirty="0">
                <a:solidFill>
                  <a:schemeClr val="bg1"/>
                </a:solidFill>
              </a:rPr>
              <a:t>potravin,</a:t>
            </a:r>
          </a:p>
          <a:p>
            <a:pPr algn="ctr"/>
            <a:r>
              <a:rPr lang="cs-CZ" sz="1050" b="1" dirty="0">
                <a:solidFill>
                  <a:schemeClr val="bg1"/>
                </a:solidFill>
              </a:rPr>
              <a:t> N=776</a:t>
            </a:r>
          </a:p>
        </p:txBody>
      </p:sp>
      <p:sp>
        <p:nvSpPr>
          <p:cNvPr id="45" name="TextovéPole 44">
            <a:extLst>
              <a:ext uri="{FF2B5EF4-FFF2-40B4-BE49-F238E27FC236}">
                <a16:creationId xmlns:a16="http://schemas.microsoft.com/office/drawing/2014/main" id="{21E9CCD0-0A96-4D65-BA7C-FD7E38724CC4}"/>
              </a:ext>
            </a:extLst>
          </p:cNvPr>
          <p:cNvSpPr txBox="1"/>
          <p:nvPr/>
        </p:nvSpPr>
        <p:spPr>
          <a:xfrm rot="16200000">
            <a:off x="503992" y="3259199"/>
            <a:ext cx="1698670" cy="307777"/>
          </a:xfrm>
          <a:prstGeom prst="rect">
            <a:avLst/>
          </a:prstGeom>
          <a:noFill/>
        </p:spPr>
        <p:txBody>
          <a:bodyPr wrap="none" rtlCol="0">
            <a:spAutoFit/>
          </a:bodyPr>
          <a:lstStyle/>
          <a:p>
            <a:r>
              <a:rPr lang="cs-CZ" sz="1400" b="1" dirty="0">
                <a:solidFill>
                  <a:schemeClr val="bg1"/>
                </a:solidFill>
              </a:rPr>
              <a:t>Průměrný podíl otce</a:t>
            </a:r>
          </a:p>
        </p:txBody>
      </p:sp>
      <p:pic>
        <p:nvPicPr>
          <p:cNvPr id="11" name="Obrázek 10">
            <a:extLst>
              <a:ext uri="{FF2B5EF4-FFF2-40B4-BE49-F238E27FC236}">
                <a16:creationId xmlns:a16="http://schemas.microsoft.com/office/drawing/2014/main" id="{F2D39804-3444-4156-9B3B-870E45AD3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4185" y="2596815"/>
            <a:ext cx="467655" cy="467655"/>
          </a:xfrm>
          <a:prstGeom prst="rect">
            <a:avLst/>
          </a:prstGeom>
        </p:spPr>
      </p:pic>
      <p:pic>
        <p:nvPicPr>
          <p:cNvPr id="13" name="Obrázek 12">
            <a:extLst>
              <a:ext uri="{FF2B5EF4-FFF2-40B4-BE49-F238E27FC236}">
                <a16:creationId xmlns:a16="http://schemas.microsoft.com/office/drawing/2014/main" id="{CEB9A5B7-44B9-4AEA-900C-0D78343999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5514" y="2587886"/>
            <a:ext cx="467656" cy="467656"/>
          </a:xfrm>
          <a:prstGeom prst="rect">
            <a:avLst/>
          </a:prstGeom>
        </p:spPr>
      </p:pic>
      <p:pic>
        <p:nvPicPr>
          <p:cNvPr id="15" name="Obrázek 14">
            <a:extLst>
              <a:ext uri="{FF2B5EF4-FFF2-40B4-BE49-F238E27FC236}">
                <a16:creationId xmlns:a16="http://schemas.microsoft.com/office/drawing/2014/main" id="{2041E466-FFEA-4C01-9D68-86AAB9C337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3869" y="2605619"/>
            <a:ext cx="544362" cy="544362"/>
          </a:xfrm>
          <a:prstGeom prst="rect">
            <a:avLst/>
          </a:prstGeom>
        </p:spPr>
      </p:pic>
      <p:pic>
        <p:nvPicPr>
          <p:cNvPr id="17" name="Obrázek 16">
            <a:extLst>
              <a:ext uri="{FF2B5EF4-FFF2-40B4-BE49-F238E27FC236}">
                <a16:creationId xmlns:a16="http://schemas.microsoft.com/office/drawing/2014/main" id="{A2D4BA57-463F-48ED-A851-B0BAC4CEA9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2197" y="2640458"/>
            <a:ext cx="467655" cy="467655"/>
          </a:xfrm>
          <a:prstGeom prst="rect">
            <a:avLst/>
          </a:prstGeom>
        </p:spPr>
      </p:pic>
      <p:pic>
        <p:nvPicPr>
          <p:cNvPr id="20" name="Obrázek 19">
            <a:extLst>
              <a:ext uri="{FF2B5EF4-FFF2-40B4-BE49-F238E27FC236}">
                <a16:creationId xmlns:a16="http://schemas.microsoft.com/office/drawing/2014/main" id="{3A998998-1F1F-4EC9-80D1-A47D8865A2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56915" y="2655250"/>
            <a:ext cx="467655" cy="467655"/>
          </a:xfrm>
          <a:prstGeom prst="rect">
            <a:avLst/>
          </a:prstGeom>
        </p:spPr>
      </p:pic>
      <p:pic>
        <p:nvPicPr>
          <p:cNvPr id="24" name="Obrázek 23">
            <a:extLst>
              <a:ext uri="{FF2B5EF4-FFF2-40B4-BE49-F238E27FC236}">
                <a16:creationId xmlns:a16="http://schemas.microsoft.com/office/drawing/2014/main" id="{8DA82CDE-5803-4983-BA18-001CF200AA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40525" y="2662465"/>
            <a:ext cx="467655" cy="467655"/>
          </a:xfrm>
          <a:prstGeom prst="rect">
            <a:avLst/>
          </a:prstGeom>
        </p:spPr>
      </p:pic>
    </p:spTree>
    <p:extLst>
      <p:ext uri="{BB962C8B-B14F-4D97-AF65-F5344CB8AC3E}">
        <p14:creationId xmlns:p14="http://schemas.microsoft.com/office/powerpoint/2010/main" val="14498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96FC084-2C52-4B31-AFBF-7CA17D9282DD}"/>
              </a:ext>
            </a:extLst>
          </p:cNvPr>
          <p:cNvSpPr/>
          <p:nvPr/>
        </p:nvSpPr>
        <p:spPr>
          <a:xfrm>
            <a:off x="1674973" y="3939611"/>
            <a:ext cx="8272329" cy="1845893"/>
          </a:xfrm>
          <a:prstGeom prst="rect">
            <a:avLst/>
          </a:prstGeom>
          <a:noFill/>
          <a:ln w="28575">
            <a:solidFill>
              <a:srgbClr val="329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a:extLst>
              <a:ext uri="{FF2B5EF4-FFF2-40B4-BE49-F238E27FC236}">
                <a16:creationId xmlns:a16="http://schemas.microsoft.com/office/drawing/2014/main" id="{BB6C844F-E8F6-477A-9D91-2066CE17C580}"/>
              </a:ext>
            </a:extLst>
          </p:cNvPr>
          <p:cNvSpPr/>
          <p:nvPr/>
        </p:nvSpPr>
        <p:spPr>
          <a:xfrm>
            <a:off x="1674974" y="2828658"/>
            <a:ext cx="8272329" cy="1085315"/>
          </a:xfrm>
          <a:prstGeom prst="rect">
            <a:avLst/>
          </a:prstGeom>
          <a:noFill/>
          <a:ln w="28575">
            <a:solidFill>
              <a:srgbClr val="B28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Obrázek 3">
            <a:extLst>
              <a:ext uri="{FF2B5EF4-FFF2-40B4-BE49-F238E27FC236}">
                <a16:creationId xmlns:a16="http://schemas.microsoft.com/office/drawing/2014/main" id="{E90F553F-57F8-4BE1-A43A-6F3016390CB4}"/>
              </a:ext>
            </a:extLst>
          </p:cNvPr>
          <p:cNvPicPr>
            <a:picLocks noChangeAspect="1"/>
          </p:cNvPicPr>
          <p:nvPr/>
        </p:nvPicPr>
        <p:blipFill rotWithShape="1">
          <a:blip r:embed="rId2"/>
          <a:srcRect t="26435" r="31929"/>
          <a:stretch/>
        </p:blipFill>
        <p:spPr>
          <a:xfrm>
            <a:off x="2697742" y="2606468"/>
            <a:ext cx="7352113" cy="3737123"/>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Přístup k dětem a péče o ně</a:t>
            </a:r>
          </a:p>
        </p:txBody>
      </p:sp>
      <p:sp>
        <p:nvSpPr>
          <p:cNvPr id="9" name="Obdélník 8">
            <a:extLst>
              <a:ext uri="{FF2B5EF4-FFF2-40B4-BE49-F238E27FC236}">
                <a16:creationId xmlns:a16="http://schemas.microsoft.com/office/drawing/2014/main" id="{8B3289ED-B98A-4ED4-B0F4-47E386198F97}"/>
              </a:ext>
            </a:extLst>
          </p:cNvPr>
          <p:cNvSpPr/>
          <p:nvPr/>
        </p:nvSpPr>
        <p:spPr>
          <a:xfrm>
            <a:off x="641997" y="1261662"/>
            <a:ext cx="1052224" cy="447129"/>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Průměrné odpovědi</a:t>
            </a:r>
            <a:endParaRPr lang="en-US" sz="1200" i="1" dirty="0"/>
          </a:p>
        </p:txBody>
      </p:sp>
      <p:pic>
        <p:nvPicPr>
          <p:cNvPr id="8" name="Obrázek 7">
            <a:extLst>
              <a:ext uri="{FF2B5EF4-FFF2-40B4-BE49-F238E27FC236}">
                <a16:creationId xmlns:a16="http://schemas.microsoft.com/office/drawing/2014/main" id="{3C35349E-4D4B-4B7B-BD23-F184D512CFCD}"/>
              </a:ext>
            </a:extLst>
          </p:cNvPr>
          <p:cNvPicPr>
            <a:picLocks noChangeAspect="1"/>
          </p:cNvPicPr>
          <p:nvPr/>
        </p:nvPicPr>
        <p:blipFill rotWithShape="1">
          <a:blip r:embed="rId3"/>
          <a:srcRect b="73060"/>
          <a:stretch/>
        </p:blipFill>
        <p:spPr>
          <a:xfrm>
            <a:off x="749300" y="1041400"/>
            <a:ext cx="10798563" cy="1368514"/>
          </a:xfrm>
          <a:prstGeom prst="rect">
            <a:avLst/>
          </a:prstGeom>
        </p:spPr>
      </p:pic>
      <p:sp>
        <p:nvSpPr>
          <p:cNvPr id="5" name="TextovéPole 4">
            <a:extLst>
              <a:ext uri="{FF2B5EF4-FFF2-40B4-BE49-F238E27FC236}">
                <a16:creationId xmlns:a16="http://schemas.microsoft.com/office/drawing/2014/main" id="{238FEA63-B208-4F4F-A46C-BBB4BC109CEE}"/>
              </a:ext>
            </a:extLst>
          </p:cNvPr>
          <p:cNvSpPr txBox="1"/>
          <p:nvPr/>
        </p:nvSpPr>
        <p:spPr>
          <a:xfrm rot="16200000">
            <a:off x="1373632" y="4580447"/>
            <a:ext cx="1272401" cy="461665"/>
          </a:xfrm>
          <a:prstGeom prst="rect">
            <a:avLst/>
          </a:prstGeom>
          <a:noFill/>
        </p:spPr>
        <p:txBody>
          <a:bodyPr wrap="none" rtlCol="0">
            <a:spAutoFit/>
          </a:bodyPr>
          <a:lstStyle/>
          <a:p>
            <a:pPr algn="ctr"/>
            <a:r>
              <a:rPr lang="cs-CZ" sz="1200" b="1" dirty="0"/>
              <a:t>Převážně aktivity</a:t>
            </a:r>
          </a:p>
          <a:p>
            <a:pPr algn="ctr"/>
            <a:r>
              <a:rPr lang="cs-CZ" sz="1200" b="1" dirty="0"/>
              <a:t>každodenní péče</a:t>
            </a:r>
          </a:p>
        </p:txBody>
      </p:sp>
      <p:sp>
        <p:nvSpPr>
          <p:cNvPr id="11" name="TextovéPole 10">
            <a:extLst>
              <a:ext uri="{FF2B5EF4-FFF2-40B4-BE49-F238E27FC236}">
                <a16:creationId xmlns:a16="http://schemas.microsoft.com/office/drawing/2014/main" id="{334415F9-C8C4-4423-9ABD-B29DA57804AF}"/>
              </a:ext>
            </a:extLst>
          </p:cNvPr>
          <p:cNvSpPr txBox="1"/>
          <p:nvPr/>
        </p:nvSpPr>
        <p:spPr>
          <a:xfrm rot="16200000">
            <a:off x="1517324" y="3089009"/>
            <a:ext cx="1022331" cy="646331"/>
          </a:xfrm>
          <a:prstGeom prst="rect">
            <a:avLst/>
          </a:prstGeom>
          <a:noFill/>
        </p:spPr>
        <p:txBody>
          <a:bodyPr wrap="none" rtlCol="0">
            <a:spAutoFit/>
          </a:bodyPr>
          <a:lstStyle/>
          <a:p>
            <a:pPr algn="ctr"/>
            <a:r>
              <a:rPr lang="cs-CZ" sz="1200" b="1" dirty="0"/>
              <a:t>Převážně</a:t>
            </a:r>
          </a:p>
          <a:p>
            <a:pPr algn="ctr"/>
            <a:r>
              <a:rPr lang="cs-CZ" sz="1200" b="1" dirty="0"/>
              <a:t>aktivity</a:t>
            </a:r>
          </a:p>
          <a:p>
            <a:pPr algn="ctr"/>
            <a:r>
              <a:rPr lang="cs-CZ" sz="1200" b="1" dirty="0"/>
              <a:t>volného času</a:t>
            </a:r>
          </a:p>
        </p:txBody>
      </p:sp>
    </p:spTree>
    <p:extLst>
      <p:ext uri="{BB962C8B-B14F-4D97-AF65-F5344CB8AC3E}">
        <p14:creationId xmlns:p14="http://schemas.microsoft.com/office/powerpoint/2010/main" val="348947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8B9E102-4C0B-4BE5-9C45-8B0435F3CE51}"/>
              </a:ext>
            </a:extLst>
          </p:cNvPr>
          <p:cNvPicPr>
            <a:picLocks noChangeAspect="1"/>
          </p:cNvPicPr>
          <p:nvPr/>
        </p:nvPicPr>
        <p:blipFill rotWithShape="1">
          <a:blip r:embed="rId2"/>
          <a:srcRect t="26771" r="37151"/>
          <a:stretch/>
        </p:blipFill>
        <p:spPr>
          <a:xfrm>
            <a:off x="475835" y="2606467"/>
            <a:ext cx="6788088" cy="3720032"/>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Přístup k dětem a péče o ně</a:t>
            </a:r>
          </a:p>
        </p:txBody>
      </p:sp>
      <p:pic>
        <p:nvPicPr>
          <p:cNvPr id="7" name="Obrázek 6">
            <a:extLst>
              <a:ext uri="{FF2B5EF4-FFF2-40B4-BE49-F238E27FC236}">
                <a16:creationId xmlns:a16="http://schemas.microsoft.com/office/drawing/2014/main" id="{988CAE13-5492-4A3E-BCF3-F33D2ADC3494}"/>
              </a:ext>
            </a:extLst>
          </p:cNvPr>
          <p:cNvPicPr>
            <a:picLocks noChangeAspect="1"/>
          </p:cNvPicPr>
          <p:nvPr/>
        </p:nvPicPr>
        <p:blipFill rotWithShape="1">
          <a:blip r:embed="rId2"/>
          <a:srcRect b="73229"/>
          <a:stretch/>
        </p:blipFill>
        <p:spPr>
          <a:xfrm>
            <a:off x="749300" y="1041400"/>
            <a:ext cx="10800703" cy="1359968"/>
          </a:xfrm>
          <a:prstGeom prst="rect">
            <a:avLst/>
          </a:prstGeom>
        </p:spPr>
      </p:pic>
      <p:sp>
        <p:nvSpPr>
          <p:cNvPr id="8" name="Obdélník 7">
            <a:extLst>
              <a:ext uri="{FF2B5EF4-FFF2-40B4-BE49-F238E27FC236}">
                <a16:creationId xmlns:a16="http://schemas.microsoft.com/office/drawing/2014/main" id="{0037D47A-9354-4F93-BA67-BAE6795D16DC}"/>
              </a:ext>
            </a:extLst>
          </p:cNvPr>
          <p:cNvSpPr/>
          <p:nvPr/>
        </p:nvSpPr>
        <p:spPr>
          <a:xfrm>
            <a:off x="641997" y="1261662"/>
            <a:ext cx="1052224" cy="447129"/>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i="1" dirty="0"/>
              <a:t>Průměrné odpovědi</a:t>
            </a:r>
            <a:endParaRPr lang="en-US" sz="1200" i="1" dirty="0"/>
          </a:p>
        </p:txBody>
      </p:sp>
      <p:sp>
        <p:nvSpPr>
          <p:cNvPr id="9" name="Zaoblený obdélník 6">
            <a:extLst>
              <a:ext uri="{FF2B5EF4-FFF2-40B4-BE49-F238E27FC236}">
                <a16:creationId xmlns:a16="http://schemas.microsoft.com/office/drawing/2014/main" id="{D24C0F17-A235-4C7F-BEB1-568CE3811EB5}"/>
              </a:ext>
            </a:extLst>
          </p:cNvPr>
          <p:cNvSpPr/>
          <p:nvPr/>
        </p:nvSpPr>
        <p:spPr>
          <a:xfrm>
            <a:off x="6939184" y="2948043"/>
            <a:ext cx="4341591" cy="2726364"/>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dirty="0">
                <a:solidFill>
                  <a:schemeClr val="tx1"/>
                </a:solidFill>
              </a:rPr>
              <a:t>Mezi nejčastější aktivity, které otcové se svými potomky </a:t>
            </a:r>
            <a:r>
              <a:rPr lang="cs-CZ" sz="1200" b="1" dirty="0">
                <a:solidFill>
                  <a:schemeClr val="tx1"/>
                </a:solidFill>
              </a:rPr>
              <a:t>(do 2 let) </a:t>
            </a:r>
            <a:r>
              <a:rPr lang="cs-CZ" sz="1200" dirty="0">
                <a:solidFill>
                  <a:schemeClr val="tx1"/>
                </a:solidFill>
              </a:rPr>
              <a:t>vykonávají, patří </a:t>
            </a:r>
            <a:r>
              <a:rPr lang="cs-CZ" sz="1200" b="1" dirty="0">
                <a:solidFill>
                  <a:schemeClr val="tx1"/>
                </a:solidFill>
              </a:rPr>
              <a:t>hraní</a:t>
            </a:r>
            <a:r>
              <a:rPr lang="cs-CZ" sz="1200" dirty="0">
                <a:solidFill>
                  <a:schemeClr val="tx1"/>
                </a:solidFill>
              </a:rPr>
              <a:t> (44 %) a </a:t>
            </a:r>
            <a:r>
              <a:rPr lang="cs-CZ" sz="1200" b="1" dirty="0">
                <a:solidFill>
                  <a:schemeClr val="tx1"/>
                </a:solidFill>
              </a:rPr>
              <a:t>mazlení</a:t>
            </a:r>
            <a:r>
              <a:rPr lang="cs-CZ" sz="1200" dirty="0">
                <a:solidFill>
                  <a:schemeClr val="tx1"/>
                </a:solidFill>
              </a:rPr>
              <a:t> (41 %). Z běžných činností se podílejí přibližně </a:t>
            </a:r>
            <a:r>
              <a:rPr lang="cs-CZ" sz="1200" b="1" dirty="0">
                <a:solidFill>
                  <a:schemeClr val="tx1"/>
                </a:solidFill>
              </a:rPr>
              <a:t>4 z 10 na uspáváních, koupáních </a:t>
            </a:r>
            <a:br>
              <a:rPr lang="cs-CZ" sz="1200" b="1" dirty="0">
                <a:solidFill>
                  <a:schemeClr val="tx1"/>
                </a:solidFill>
              </a:rPr>
            </a:br>
            <a:r>
              <a:rPr lang="cs-CZ" sz="1200" b="1" dirty="0">
                <a:solidFill>
                  <a:schemeClr val="tx1"/>
                </a:solidFill>
              </a:rPr>
              <a:t>a procházkách s kočárkem či na hřiště.</a:t>
            </a:r>
            <a:r>
              <a:rPr lang="cs-CZ" sz="1200" dirty="0">
                <a:solidFill>
                  <a:schemeClr val="tx1"/>
                </a:solidFill>
              </a:rPr>
              <a:t> Do všech dotazovaných činností se otcové zapojují v průměru přibližně alespoň </a:t>
            </a:r>
            <a:r>
              <a:rPr lang="cs-CZ" sz="1200" b="1" dirty="0">
                <a:solidFill>
                  <a:schemeClr val="tx1"/>
                </a:solidFill>
              </a:rPr>
              <a:t>ve 3 z 10 případů</a:t>
            </a:r>
            <a:r>
              <a:rPr lang="cs-CZ" sz="1200" dirty="0">
                <a:solidFill>
                  <a:schemeClr val="tx1"/>
                </a:solidFill>
              </a:rPr>
              <a:t>. Nejméně se věnují krmení dítěte (29 %).</a:t>
            </a:r>
          </a:p>
          <a:p>
            <a:pPr algn="just"/>
            <a:r>
              <a:rPr lang="cs-CZ" sz="1200" dirty="0">
                <a:solidFill>
                  <a:schemeClr val="tx1"/>
                </a:solidFill>
              </a:rPr>
              <a:t>Některým činnostem se, když byly děti malé věnovali více spíše </a:t>
            </a:r>
            <a:r>
              <a:rPr lang="cs-CZ" sz="1200" b="1" dirty="0">
                <a:solidFill>
                  <a:schemeClr val="tx1"/>
                </a:solidFill>
              </a:rPr>
              <a:t>mladší</a:t>
            </a:r>
            <a:r>
              <a:rPr lang="cs-CZ" sz="1200" dirty="0">
                <a:solidFill>
                  <a:schemeClr val="tx1"/>
                </a:solidFill>
              </a:rPr>
              <a:t> </a:t>
            </a:r>
            <a:r>
              <a:rPr lang="cs-CZ" sz="1200" b="1" dirty="0">
                <a:solidFill>
                  <a:schemeClr val="tx1"/>
                </a:solidFill>
              </a:rPr>
              <a:t>respondenti</a:t>
            </a:r>
            <a:r>
              <a:rPr lang="cs-CZ" sz="1200" dirty="0">
                <a:solidFill>
                  <a:schemeClr val="tx1"/>
                </a:solidFill>
              </a:rPr>
              <a:t> – </a:t>
            </a:r>
            <a:r>
              <a:rPr lang="cs-CZ" sz="1200" b="1" dirty="0">
                <a:solidFill>
                  <a:schemeClr val="tx1"/>
                </a:solidFill>
              </a:rPr>
              <a:t>přebalování</a:t>
            </a:r>
            <a:r>
              <a:rPr lang="cs-CZ" sz="1200" dirty="0">
                <a:solidFill>
                  <a:schemeClr val="tx1"/>
                </a:solidFill>
              </a:rPr>
              <a:t> a </a:t>
            </a:r>
            <a:r>
              <a:rPr lang="cs-CZ" sz="1200" b="1" dirty="0">
                <a:solidFill>
                  <a:schemeClr val="tx1"/>
                </a:solidFill>
              </a:rPr>
              <a:t>koupání</a:t>
            </a:r>
            <a:r>
              <a:rPr lang="cs-CZ" sz="1200" dirty="0">
                <a:solidFill>
                  <a:schemeClr val="tx1"/>
                </a:solidFill>
              </a:rPr>
              <a:t>. Naopak </a:t>
            </a:r>
            <a:r>
              <a:rPr lang="cs-CZ" sz="1200" b="1" dirty="0">
                <a:solidFill>
                  <a:schemeClr val="tx1"/>
                </a:solidFill>
              </a:rPr>
              <a:t>uspávali</a:t>
            </a:r>
            <a:r>
              <a:rPr lang="cs-CZ" sz="1200" dirty="0">
                <a:solidFill>
                  <a:schemeClr val="tx1"/>
                </a:solidFill>
              </a:rPr>
              <a:t> spíše </a:t>
            </a:r>
            <a:r>
              <a:rPr lang="cs-CZ" sz="1200" b="1" dirty="0">
                <a:solidFill>
                  <a:schemeClr val="tx1"/>
                </a:solidFill>
              </a:rPr>
              <a:t>starší</a:t>
            </a:r>
            <a:r>
              <a:rPr lang="cs-CZ" sz="1200" dirty="0">
                <a:solidFill>
                  <a:schemeClr val="tx1"/>
                </a:solidFill>
              </a:rPr>
              <a:t> </a:t>
            </a:r>
            <a:r>
              <a:rPr lang="cs-CZ" sz="1200" b="1" dirty="0">
                <a:solidFill>
                  <a:schemeClr val="tx1"/>
                </a:solidFill>
              </a:rPr>
              <a:t>otcové</a:t>
            </a:r>
            <a:r>
              <a:rPr lang="cs-CZ" sz="1200" dirty="0">
                <a:solidFill>
                  <a:schemeClr val="tx1"/>
                </a:solidFill>
              </a:rPr>
              <a:t>.</a:t>
            </a:r>
          </a:p>
          <a:p>
            <a:pPr algn="just"/>
            <a:endParaRPr lang="cs-CZ" sz="1200" dirty="0">
              <a:solidFill>
                <a:schemeClr val="tx1"/>
              </a:solidFill>
            </a:endParaRPr>
          </a:p>
          <a:p>
            <a:pPr algn="just"/>
            <a:r>
              <a:rPr lang="cs-CZ" sz="1200" dirty="0">
                <a:solidFill>
                  <a:schemeClr val="tx1"/>
                </a:solidFill>
              </a:rPr>
              <a:t>Ve srovnání se stejným výzkumem z roku 2009 se zvýšilo zapojení otců do všech aktivit a to jak těch volnočasových, tak i činností každodenní péče. Výrazný nárůst v průměrném podílu otců </a:t>
            </a:r>
            <a:br>
              <a:rPr lang="cs-CZ" sz="1200" dirty="0">
                <a:solidFill>
                  <a:schemeClr val="tx1"/>
                </a:solidFill>
              </a:rPr>
            </a:br>
            <a:r>
              <a:rPr lang="cs-CZ" sz="1200" dirty="0">
                <a:solidFill>
                  <a:schemeClr val="tx1"/>
                </a:solidFill>
              </a:rPr>
              <a:t>na dané činnosti je u koupání, návštěvy u lékaře a nočního vstávání</a:t>
            </a:r>
            <a:br>
              <a:rPr lang="cs-CZ" sz="1200" dirty="0">
                <a:solidFill>
                  <a:schemeClr val="tx1"/>
                </a:solidFill>
              </a:rPr>
            </a:br>
            <a:r>
              <a:rPr lang="cs-CZ" sz="1200" dirty="0">
                <a:solidFill>
                  <a:schemeClr val="tx1"/>
                </a:solidFill>
              </a:rPr>
              <a:t>k dětem.</a:t>
            </a:r>
          </a:p>
        </p:txBody>
      </p:sp>
    </p:spTree>
    <p:extLst>
      <p:ext uri="{BB962C8B-B14F-4D97-AF65-F5344CB8AC3E}">
        <p14:creationId xmlns:p14="http://schemas.microsoft.com/office/powerpoint/2010/main" val="990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Vývojový diagram: spojnice mezi stránkami 20">
            <a:hlinkClick r:id="rId3" action="ppaction://hlinksldjump"/>
          </p:cNvPr>
          <p:cNvSpPr/>
          <p:nvPr/>
        </p:nvSpPr>
        <p:spPr>
          <a:xfrm>
            <a:off x="6311731" y="1580167"/>
            <a:ext cx="1803163" cy="2646377"/>
          </a:xfrm>
          <a:prstGeom prst="flowChartOffpageConnector">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Zaměstnání a čas na děti</a:t>
            </a:r>
          </a:p>
        </p:txBody>
      </p:sp>
      <p:sp>
        <p:nvSpPr>
          <p:cNvPr id="2" name="Nadpis 1"/>
          <p:cNvSpPr>
            <a:spLocks noGrp="1"/>
          </p:cNvSpPr>
          <p:nvPr>
            <p:ph type="title"/>
          </p:nvPr>
        </p:nvSpPr>
        <p:spPr/>
        <p:txBody>
          <a:bodyPr/>
          <a:lstStyle/>
          <a:p>
            <a:r>
              <a:rPr lang="cs-CZ" dirty="0"/>
              <a:t>Obsah</a:t>
            </a:r>
          </a:p>
        </p:txBody>
      </p:sp>
      <p:sp>
        <p:nvSpPr>
          <p:cNvPr id="5" name="Vývojový diagram: spojnice mezi stránkami 4">
            <a:hlinkClick r:id="rId4" action="ppaction://hlinksldjump"/>
          </p:cNvPr>
          <p:cNvSpPr/>
          <p:nvPr/>
        </p:nvSpPr>
        <p:spPr>
          <a:xfrm>
            <a:off x="513049" y="1568400"/>
            <a:ext cx="1803163" cy="2646377"/>
          </a:xfrm>
          <a:prstGeom prst="flowChartOffpageConnector">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Metodika výzkumu</a:t>
            </a:r>
          </a:p>
        </p:txBody>
      </p:sp>
      <p:sp>
        <p:nvSpPr>
          <p:cNvPr id="6" name="TextovéPole 5"/>
          <p:cNvSpPr txBox="1"/>
          <p:nvPr/>
        </p:nvSpPr>
        <p:spPr>
          <a:xfrm>
            <a:off x="1261643" y="3633740"/>
            <a:ext cx="340158" cy="461665"/>
          </a:xfrm>
          <a:prstGeom prst="rect">
            <a:avLst/>
          </a:prstGeom>
          <a:noFill/>
        </p:spPr>
        <p:txBody>
          <a:bodyPr wrap="none" rtlCol="0">
            <a:spAutoFit/>
          </a:bodyPr>
          <a:lstStyle/>
          <a:p>
            <a:r>
              <a:rPr lang="cs-CZ" sz="2400" dirty="0">
                <a:solidFill>
                  <a:schemeClr val="bg1"/>
                </a:solidFill>
              </a:rPr>
              <a:t>3</a:t>
            </a:r>
          </a:p>
        </p:txBody>
      </p:sp>
      <p:sp>
        <p:nvSpPr>
          <p:cNvPr id="22" name="TextovéPole 21"/>
          <p:cNvSpPr txBox="1"/>
          <p:nvPr/>
        </p:nvSpPr>
        <p:spPr>
          <a:xfrm>
            <a:off x="6974874" y="3619732"/>
            <a:ext cx="495649" cy="461665"/>
          </a:xfrm>
          <a:prstGeom prst="rect">
            <a:avLst/>
          </a:prstGeom>
          <a:noFill/>
        </p:spPr>
        <p:txBody>
          <a:bodyPr wrap="none" rtlCol="0">
            <a:spAutoFit/>
          </a:bodyPr>
          <a:lstStyle/>
          <a:p>
            <a:r>
              <a:rPr lang="cs-CZ" sz="2400" dirty="0">
                <a:solidFill>
                  <a:schemeClr val="bg1"/>
                </a:solidFill>
              </a:rPr>
              <a:t>20</a:t>
            </a:r>
          </a:p>
        </p:txBody>
      </p:sp>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5684" y="1642469"/>
            <a:ext cx="384485" cy="384485"/>
          </a:xfrm>
          <a:prstGeom prst="rect">
            <a:avLst/>
          </a:prstGeom>
        </p:spPr>
      </p:pic>
      <p:sp>
        <p:nvSpPr>
          <p:cNvPr id="13" name="Vývojový diagram: spojnice mezi stránkami 12">
            <a:hlinkClick r:id="rId6" action="ppaction://hlinksldjump"/>
          </p:cNvPr>
          <p:cNvSpPr/>
          <p:nvPr/>
        </p:nvSpPr>
        <p:spPr>
          <a:xfrm>
            <a:off x="10167105" y="1568399"/>
            <a:ext cx="1803163" cy="2646377"/>
          </a:xfrm>
          <a:prstGeom prst="flowChartOffpageConnector">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Grafická</a:t>
            </a:r>
            <a:br>
              <a:rPr lang="cs-CZ" dirty="0"/>
            </a:br>
            <a:r>
              <a:rPr lang="cs-CZ" dirty="0"/>
              <a:t>příloha</a:t>
            </a:r>
          </a:p>
        </p:txBody>
      </p:sp>
      <p:pic>
        <p:nvPicPr>
          <p:cNvPr id="14" name="Obráze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33803" y="1630188"/>
            <a:ext cx="354732" cy="354732"/>
          </a:xfrm>
          <a:prstGeom prst="rect">
            <a:avLst/>
          </a:prstGeom>
        </p:spPr>
      </p:pic>
      <p:sp>
        <p:nvSpPr>
          <p:cNvPr id="15" name="TextovéPole 14"/>
          <p:cNvSpPr txBox="1"/>
          <p:nvPr/>
        </p:nvSpPr>
        <p:spPr>
          <a:xfrm>
            <a:off x="10846499" y="3613344"/>
            <a:ext cx="495649" cy="461665"/>
          </a:xfrm>
          <a:prstGeom prst="rect">
            <a:avLst/>
          </a:prstGeom>
          <a:noFill/>
        </p:spPr>
        <p:txBody>
          <a:bodyPr wrap="none" rtlCol="0">
            <a:spAutoFit/>
          </a:bodyPr>
          <a:lstStyle/>
          <a:p>
            <a:r>
              <a:rPr lang="cs-CZ" sz="2400" dirty="0">
                <a:solidFill>
                  <a:schemeClr val="bg1"/>
                </a:solidFill>
              </a:rPr>
              <a:t>35</a:t>
            </a:r>
          </a:p>
        </p:txBody>
      </p:sp>
      <p:sp>
        <p:nvSpPr>
          <p:cNvPr id="18" name="Vývojový diagram: spojnice mezi stránkami 17">
            <a:hlinkClick r:id="rId8" action="ppaction://hlinksldjump"/>
          </p:cNvPr>
          <p:cNvSpPr/>
          <p:nvPr/>
        </p:nvSpPr>
        <p:spPr>
          <a:xfrm>
            <a:off x="2445943" y="1568399"/>
            <a:ext cx="1803163" cy="2646377"/>
          </a:xfrm>
          <a:prstGeom prst="flowChartOffpageConnector">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Shrnutí</a:t>
            </a:r>
          </a:p>
        </p:txBody>
      </p:sp>
      <p:sp>
        <p:nvSpPr>
          <p:cNvPr id="19" name="TextovéPole 18"/>
          <p:cNvSpPr txBox="1"/>
          <p:nvPr/>
        </p:nvSpPr>
        <p:spPr>
          <a:xfrm>
            <a:off x="3216548" y="3625194"/>
            <a:ext cx="340158" cy="461665"/>
          </a:xfrm>
          <a:prstGeom prst="rect">
            <a:avLst/>
          </a:prstGeom>
          <a:noFill/>
        </p:spPr>
        <p:txBody>
          <a:bodyPr wrap="none" rtlCol="0">
            <a:spAutoFit/>
          </a:bodyPr>
          <a:lstStyle/>
          <a:p>
            <a:r>
              <a:rPr lang="cs-CZ" sz="2400" dirty="0">
                <a:solidFill>
                  <a:schemeClr val="bg1"/>
                </a:solidFill>
              </a:rPr>
              <a:t>7</a:t>
            </a:r>
          </a:p>
        </p:txBody>
      </p:sp>
      <p:pic>
        <p:nvPicPr>
          <p:cNvPr id="4" name="Obrázek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6422" y="1621950"/>
            <a:ext cx="395264" cy="395264"/>
          </a:xfrm>
          <a:prstGeom prst="rect">
            <a:avLst/>
          </a:prstGeom>
        </p:spPr>
      </p:pic>
      <p:sp>
        <p:nvSpPr>
          <p:cNvPr id="20" name="Vývojový diagram: spojnice mezi stránkami 19">
            <a:hlinkClick r:id="rId10" action="ppaction://hlinksldjump"/>
            <a:extLst>
              <a:ext uri="{FF2B5EF4-FFF2-40B4-BE49-F238E27FC236}">
                <a16:creationId xmlns:a16="http://schemas.microsoft.com/office/drawing/2014/main" id="{B452FFB0-6C81-48DA-BA0C-D59CA3240E69}"/>
              </a:ext>
            </a:extLst>
          </p:cNvPr>
          <p:cNvSpPr/>
          <p:nvPr/>
        </p:nvSpPr>
        <p:spPr>
          <a:xfrm>
            <a:off x="4378837" y="1577744"/>
            <a:ext cx="1803163" cy="2646377"/>
          </a:xfrm>
          <a:prstGeom prst="flowChartOffpageConnector">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Přístup k dětem a péče o ně</a:t>
            </a:r>
            <a:endParaRPr lang="cs-CZ" dirty="0"/>
          </a:p>
        </p:txBody>
      </p:sp>
      <p:sp>
        <p:nvSpPr>
          <p:cNvPr id="24" name="TextovéPole 23">
            <a:extLst>
              <a:ext uri="{FF2B5EF4-FFF2-40B4-BE49-F238E27FC236}">
                <a16:creationId xmlns:a16="http://schemas.microsoft.com/office/drawing/2014/main" id="{DBDD9DD9-A00D-427A-BC03-9FE3A1451A2A}"/>
              </a:ext>
            </a:extLst>
          </p:cNvPr>
          <p:cNvSpPr txBox="1"/>
          <p:nvPr/>
        </p:nvSpPr>
        <p:spPr>
          <a:xfrm>
            <a:off x="5033433" y="3613345"/>
            <a:ext cx="495649" cy="461665"/>
          </a:xfrm>
          <a:prstGeom prst="rect">
            <a:avLst/>
          </a:prstGeom>
          <a:noFill/>
        </p:spPr>
        <p:txBody>
          <a:bodyPr wrap="none" rtlCol="0">
            <a:spAutoFit/>
          </a:bodyPr>
          <a:lstStyle/>
          <a:p>
            <a:r>
              <a:rPr lang="cs-CZ" sz="2400" dirty="0">
                <a:solidFill>
                  <a:schemeClr val="bg1"/>
                </a:solidFill>
              </a:rPr>
              <a:t>11</a:t>
            </a:r>
          </a:p>
        </p:txBody>
      </p:sp>
      <p:sp>
        <p:nvSpPr>
          <p:cNvPr id="26" name="Vývojový diagram: spojnice mezi stránkami 25">
            <a:hlinkClick r:id="rId10" action="ppaction://hlinksldjump"/>
            <a:extLst>
              <a:ext uri="{FF2B5EF4-FFF2-40B4-BE49-F238E27FC236}">
                <a16:creationId xmlns:a16="http://schemas.microsoft.com/office/drawing/2014/main" id="{63FF1F44-FDCD-463C-9F37-71EDF5D1BCA5}"/>
              </a:ext>
            </a:extLst>
          </p:cNvPr>
          <p:cNvSpPr/>
          <p:nvPr/>
        </p:nvSpPr>
        <p:spPr>
          <a:xfrm>
            <a:off x="8239418" y="1577744"/>
            <a:ext cx="1803163" cy="2646377"/>
          </a:xfrm>
          <a:prstGeom prst="flowChartOffpageConnector">
            <a:avLst/>
          </a:prstGeom>
          <a:solidFill>
            <a:srgbClr val="009DD9"/>
          </a:solidFill>
          <a:ln>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Rodičovská dovolená</a:t>
            </a:r>
          </a:p>
        </p:txBody>
      </p:sp>
      <p:sp>
        <p:nvSpPr>
          <p:cNvPr id="27" name="TextovéPole 26">
            <a:extLst>
              <a:ext uri="{FF2B5EF4-FFF2-40B4-BE49-F238E27FC236}">
                <a16:creationId xmlns:a16="http://schemas.microsoft.com/office/drawing/2014/main" id="{8B155300-3244-431C-BA80-0CC48BF13E18}"/>
              </a:ext>
            </a:extLst>
          </p:cNvPr>
          <p:cNvSpPr txBox="1"/>
          <p:nvPr/>
        </p:nvSpPr>
        <p:spPr>
          <a:xfrm>
            <a:off x="8902553" y="3613344"/>
            <a:ext cx="495649" cy="461665"/>
          </a:xfrm>
          <a:prstGeom prst="rect">
            <a:avLst/>
          </a:prstGeom>
          <a:noFill/>
        </p:spPr>
        <p:txBody>
          <a:bodyPr wrap="none" rtlCol="0">
            <a:spAutoFit/>
          </a:bodyPr>
          <a:lstStyle/>
          <a:p>
            <a:r>
              <a:rPr lang="cs-CZ" sz="2400" dirty="0">
                <a:solidFill>
                  <a:schemeClr val="bg1"/>
                </a:solidFill>
              </a:rPr>
              <a:t>30</a:t>
            </a:r>
          </a:p>
        </p:txBody>
      </p:sp>
      <p:pic>
        <p:nvPicPr>
          <p:cNvPr id="29" name="Obrázek 28">
            <a:hlinkClick r:id="rId11" action="ppaction://hlinksldjump"/>
            <a:extLst>
              <a:ext uri="{FF2B5EF4-FFF2-40B4-BE49-F238E27FC236}">
                <a16:creationId xmlns:a16="http://schemas.microsoft.com/office/drawing/2014/main" id="{CFCF00B2-7721-4AC0-97ED-C8175BEB6A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630" y="5300983"/>
            <a:ext cx="749873" cy="737680"/>
          </a:xfrm>
          <a:prstGeom prst="rect">
            <a:avLst/>
          </a:prstGeom>
        </p:spPr>
      </p:pic>
      <p:sp>
        <p:nvSpPr>
          <p:cNvPr id="12" name="TextovéPole 11">
            <a:extLst>
              <a:ext uri="{FF2B5EF4-FFF2-40B4-BE49-F238E27FC236}">
                <a16:creationId xmlns:a16="http://schemas.microsoft.com/office/drawing/2014/main" id="{C2B67F62-23C0-419F-9ED5-C113DE65673C}"/>
              </a:ext>
            </a:extLst>
          </p:cNvPr>
          <p:cNvSpPr txBox="1"/>
          <p:nvPr/>
        </p:nvSpPr>
        <p:spPr>
          <a:xfrm>
            <a:off x="397716" y="5300983"/>
            <a:ext cx="1071704" cy="307777"/>
          </a:xfrm>
          <a:prstGeom prst="rect">
            <a:avLst/>
          </a:prstGeom>
          <a:noFill/>
        </p:spPr>
        <p:txBody>
          <a:bodyPr wrap="none" rtlCol="0">
            <a:spAutoFit/>
          </a:bodyPr>
          <a:lstStyle/>
          <a:p>
            <a:r>
              <a:rPr lang="cs-CZ" sz="1400" b="1" dirty="0"/>
              <a:t>Vysvětlivky:</a:t>
            </a:r>
          </a:p>
        </p:txBody>
      </p:sp>
      <p:sp>
        <p:nvSpPr>
          <p:cNvPr id="31" name="TextovéPole 30">
            <a:extLst>
              <a:ext uri="{FF2B5EF4-FFF2-40B4-BE49-F238E27FC236}">
                <a16:creationId xmlns:a16="http://schemas.microsoft.com/office/drawing/2014/main" id="{27064917-52A2-44F2-913B-8E311148EFFF}"/>
              </a:ext>
            </a:extLst>
          </p:cNvPr>
          <p:cNvSpPr txBox="1"/>
          <p:nvPr/>
        </p:nvSpPr>
        <p:spPr>
          <a:xfrm>
            <a:off x="2167644" y="5400328"/>
            <a:ext cx="3364896" cy="276999"/>
          </a:xfrm>
          <a:prstGeom prst="rect">
            <a:avLst/>
          </a:prstGeom>
          <a:noFill/>
        </p:spPr>
        <p:txBody>
          <a:bodyPr wrap="none" rtlCol="0">
            <a:spAutoFit/>
          </a:bodyPr>
          <a:lstStyle/>
          <a:p>
            <a:r>
              <a:rPr lang="cs-CZ" sz="1200" dirty="0"/>
              <a:t>Kliknutím na toto tlačítko přejdete na detail otázky.</a:t>
            </a:r>
          </a:p>
        </p:txBody>
      </p:sp>
      <p:pic>
        <p:nvPicPr>
          <p:cNvPr id="32" name="Obrázek 31">
            <a:hlinkClick r:id="rId13" action="ppaction://hlinksldjump"/>
            <a:extLst>
              <a:ext uri="{FF2B5EF4-FFF2-40B4-BE49-F238E27FC236}">
                <a16:creationId xmlns:a16="http://schemas.microsoft.com/office/drawing/2014/main" id="{B3E978CB-1B69-4E09-9F86-8679AB4A05C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4630" y="6055144"/>
            <a:ext cx="432854" cy="432854"/>
          </a:xfrm>
          <a:prstGeom prst="rect">
            <a:avLst/>
          </a:prstGeom>
        </p:spPr>
      </p:pic>
      <p:sp>
        <p:nvSpPr>
          <p:cNvPr id="33" name="TextovéPole 32">
            <a:extLst>
              <a:ext uri="{FF2B5EF4-FFF2-40B4-BE49-F238E27FC236}">
                <a16:creationId xmlns:a16="http://schemas.microsoft.com/office/drawing/2014/main" id="{F70B3D51-8F49-42DE-9E10-F035372BD122}"/>
              </a:ext>
            </a:extLst>
          </p:cNvPr>
          <p:cNvSpPr txBox="1"/>
          <p:nvPr/>
        </p:nvSpPr>
        <p:spPr>
          <a:xfrm>
            <a:off x="2167644" y="6100777"/>
            <a:ext cx="3671070" cy="276999"/>
          </a:xfrm>
          <a:prstGeom prst="rect">
            <a:avLst/>
          </a:prstGeom>
          <a:noFill/>
        </p:spPr>
        <p:txBody>
          <a:bodyPr wrap="none" rtlCol="0">
            <a:spAutoFit/>
          </a:bodyPr>
          <a:lstStyle/>
          <a:p>
            <a:r>
              <a:rPr lang="cs-CZ" sz="1200" dirty="0"/>
              <a:t>Kliknutím na toto tlačítko se vrátíte zpět na hlavní slide.</a:t>
            </a:r>
          </a:p>
        </p:txBody>
      </p:sp>
      <p:pic>
        <p:nvPicPr>
          <p:cNvPr id="9" name="Obrázek 8">
            <a:extLst>
              <a:ext uri="{FF2B5EF4-FFF2-40B4-BE49-F238E27FC236}">
                <a16:creationId xmlns:a16="http://schemas.microsoft.com/office/drawing/2014/main" id="{BA9F2F63-244B-480D-8C45-CD23D75E339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88955" y="1621295"/>
            <a:ext cx="407045" cy="407045"/>
          </a:xfrm>
          <a:prstGeom prst="rect">
            <a:avLst/>
          </a:prstGeom>
        </p:spPr>
      </p:pic>
      <p:pic>
        <p:nvPicPr>
          <p:cNvPr id="11" name="Obrázek 10">
            <a:extLst>
              <a:ext uri="{FF2B5EF4-FFF2-40B4-BE49-F238E27FC236}">
                <a16:creationId xmlns:a16="http://schemas.microsoft.com/office/drawing/2014/main" id="{274A7579-4DED-4358-85CF-90B5A98EAC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49656" y="1621295"/>
            <a:ext cx="392802" cy="392802"/>
          </a:xfrm>
          <a:prstGeom prst="rect">
            <a:avLst/>
          </a:prstGeom>
        </p:spPr>
      </p:pic>
      <p:pic>
        <p:nvPicPr>
          <p:cNvPr id="17" name="Obrázek 16">
            <a:extLst>
              <a:ext uri="{FF2B5EF4-FFF2-40B4-BE49-F238E27FC236}">
                <a16:creationId xmlns:a16="http://schemas.microsoft.com/office/drawing/2014/main" id="{C2F3C236-CA88-4C24-9A61-5721580CD59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42702" y="1603121"/>
            <a:ext cx="381799" cy="381799"/>
          </a:xfrm>
          <a:prstGeom prst="rect">
            <a:avLst/>
          </a:prstGeom>
        </p:spPr>
      </p:pic>
    </p:spTree>
    <p:extLst>
      <p:ext uri="{BB962C8B-B14F-4D97-AF65-F5344CB8AC3E}">
        <p14:creationId xmlns:p14="http://schemas.microsoft.com/office/powerpoint/2010/main" val="49471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533400" y="809974"/>
            <a:ext cx="7653471" cy="763459"/>
          </a:xfrm>
        </p:spPr>
        <p:txBody>
          <a:bodyPr>
            <a:normAutofit/>
          </a:bodyPr>
          <a:lstStyle/>
          <a:p>
            <a:r>
              <a:rPr lang="cs-CZ" dirty="0"/>
              <a:t>Zaměstnání a čas na děti</a:t>
            </a:r>
          </a:p>
        </p:txBody>
      </p:sp>
      <p:sp>
        <p:nvSpPr>
          <p:cNvPr id="11" name="Pětiúhelník 10">
            <a:hlinkClick r:id="rId3" action="ppaction://hlinksldjump"/>
          </p:cNvPr>
          <p:cNvSpPr/>
          <p:nvPr/>
        </p:nvSpPr>
        <p:spPr>
          <a:xfrm>
            <a:off x="621890" y="1897630"/>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Tree>
    <p:extLst>
      <p:ext uri="{BB962C8B-B14F-4D97-AF65-F5344CB8AC3E}">
        <p14:creationId xmlns:p14="http://schemas.microsoft.com/office/powerpoint/2010/main" val="290092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Zaměstnání a čas na děti</a:t>
            </a:r>
          </a:p>
        </p:txBody>
      </p:sp>
      <p:pic>
        <p:nvPicPr>
          <p:cNvPr id="4" name="Obrázek 3">
            <a:extLst>
              <a:ext uri="{FF2B5EF4-FFF2-40B4-BE49-F238E27FC236}">
                <a16:creationId xmlns:a16="http://schemas.microsoft.com/office/drawing/2014/main" id="{5082B2B1-394D-4A1A-9114-4810B3877AA6}"/>
              </a:ext>
            </a:extLst>
          </p:cNvPr>
          <p:cNvPicPr>
            <a:picLocks noChangeAspect="1"/>
          </p:cNvPicPr>
          <p:nvPr/>
        </p:nvPicPr>
        <p:blipFill rotWithShape="1">
          <a:blip r:embed="rId2"/>
          <a:srcRect t="29958" r="57260"/>
          <a:stretch/>
        </p:blipFill>
        <p:spPr>
          <a:xfrm>
            <a:off x="740754" y="2520556"/>
            <a:ext cx="4617459" cy="3558113"/>
          </a:xfrm>
          <a:prstGeom prst="rect">
            <a:avLst/>
          </a:prstGeom>
        </p:spPr>
      </p:pic>
      <p:sp>
        <p:nvSpPr>
          <p:cNvPr id="5" name="Zaoblený obdélník 6">
            <a:extLst>
              <a:ext uri="{FF2B5EF4-FFF2-40B4-BE49-F238E27FC236}">
                <a16:creationId xmlns:a16="http://schemas.microsoft.com/office/drawing/2014/main" id="{2E454D61-9150-4BE1-A5CA-771F4B9A50C3}"/>
              </a:ext>
            </a:extLst>
          </p:cNvPr>
          <p:cNvSpPr/>
          <p:nvPr/>
        </p:nvSpPr>
        <p:spPr>
          <a:xfrm>
            <a:off x="6135886" y="2948043"/>
            <a:ext cx="5144890" cy="1106217"/>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dirty="0">
                <a:solidFill>
                  <a:schemeClr val="tx1"/>
                </a:solidFill>
              </a:rPr>
              <a:t>Téměř </a:t>
            </a:r>
            <a:r>
              <a:rPr lang="cs-CZ" sz="1200" b="1" dirty="0">
                <a:solidFill>
                  <a:schemeClr val="tx1"/>
                </a:solidFill>
              </a:rPr>
              <a:t>všichni</a:t>
            </a:r>
            <a:r>
              <a:rPr lang="cs-CZ" sz="1200" dirty="0">
                <a:solidFill>
                  <a:schemeClr val="tx1"/>
                </a:solidFill>
              </a:rPr>
              <a:t> dotázaní zaměstnaní otcové nezletilých dětí uvedli, že jejich </a:t>
            </a:r>
            <a:r>
              <a:rPr lang="cs-CZ" sz="1200" b="1" dirty="0">
                <a:solidFill>
                  <a:schemeClr val="tx1"/>
                </a:solidFill>
              </a:rPr>
              <a:t>zaměstnavatel ví, že mají děti. </a:t>
            </a:r>
          </a:p>
          <a:p>
            <a:pPr algn="just"/>
            <a:endParaRPr lang="cs-CZ" sz="1200" dirty="0">
              <a:solidFill>
                <a:schemeClr val="tx1"/>
              </a:solidFill>
            </a:endParaRPr>
          </a:p>
          <a:p>
            <a:pPr marL="171450" indent="-171450" algn="just">
              <a:buFont typeface="Arial" panose="020B0604020202020204" pitchFamily="34" charset="0"/>
              <a:buChar char="•"/>
            </a:pPr>
            <a:r>
              <a:rPr lang="cs-CZ" sz="1200" dirty="0">
                <a:solidFill>
                  <a:schemeClr val="tx1"/>
                </a:solidFill>
              </a:rPr>
              <a:t>Pouze ve věkové skupině 25-34 let je malý podíl respondentů, kteří si nejsou jistí.</a:t>
            </a:r>
          </a:p>
        </p:txBody>
      </p:sp>
      <p:pic>
        <p:nvPicPr>
          <p:cNvPr id="6" name="Obrázek 5">
            <a:extLst>
              <a:ext uri="{FF2B5EF4-FFF2-40B4-BE49-F238E27FC236}">
                <a16:creationId xmlns:a16="http://schemas.microsoft.com/office/drawing/2014/main" id="{8D832E55-EE1D-4CFB-A6DC-33F97B45B7B2}"/>
              </a:ext>
            </a:extLst>
          </p:cNvPr>
          <p:cNvPicPr>
            <a:picLocks noChangeAspect="1"/>
          </p:cNvPicPr>
          <p:nvPr/>
        </p:nvPicPr>
        <p:blipFill rotWithShape="1">
          <a:blip r:embed="rId3"/>
          <a:srcRect b="74406"/>
          <a:stretch/>
        </p:blipFill>
        <p:spPr>
          <a:xfrm>
            <a:off x="527111" y="1041400"/>
            <a:ext cx="10864652" cy="1300148"/>
          </a:xfrm>
          <a:prstGeom prst="rect">
            <a:avLst/>
          </a:prstGeom>
        </p:spPr>
      </p:pic>
      <p:pic>
        <p:nvPicPr>
          <p:cNvPr id="7" name="Obrázek 6">
            <a:extLst>
              <a:ext uri="{FF2B5EF4-FFF2-40B4-BE49-F238E27FC236}">
                <a16:creationId xmlns:a16="http://schemas.microsoft.com/office/drawing/2014/main" id="{1556F6BF-67D9-4289-B24A-C0F61E2A8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713264">
            <a:off x="2841169" y="3878700"/>
            <a:ext cx="719886" cy="719886"/>
          </a:xfrm>
          <a:prstGeom prst="rect">
            <a:avLst/>
          </a:prstGeom>
        </p:spPr>
      </p:pic>
      <p:pic>
        <p:nvPicPr>
          <p:cNvPr id="9" name="Obrázek 8">
            <a:extLst>
              <a:ext uri="{FF2B5EF4-FFF2-40B4-BE49-F238E27FC236}">
                <a16:creationId xmlns:a16="http://schemas.microsoft.com/office/drawing/2014/main" id="{B08A6700-7B44-4732-ABF8-DEAB415811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63982">
            <a:off x="3238844" y="3624386"/>
            <a:ext cx="496066" cy="496066"/>
          </a:xfrm>
          <a:prstGeom prst="rect">
            <a:avLst/>
          </a:prstGeom>
        </p:spPr>
      </p:pic>
      <p:pic>
        <p:nvPicPr>
          <p:cNvPr id="10" name="Obrázek 9">
            <a:hlinkClick r:id="rId6" action="ppaction://hlinksldjump"/>
            <a:extLst>
              <a:ext uri="{FF2B5EF4-FFF2-40B4-BE49-F238E27FC236}">
                <a16:creationId xmlns:a16="http://schemas.microsoft.com/office/drawing/2014/main" id="{B0B238F1-5220-46B0-A46B-3C0C47E690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123" y="6110671"/>
            <a:ext cx="749873" cy="737680"/>
          </a:xfrm>
          <a:prstGeom prst="rect">
            <a:avLst/>
          </a:prstGeom>
        </p:spPr>
      </p:pic>
    </p:spTree>
    <p:extLst>
      <p:ext uri="{BB962C8B-B14F-4D97-AF65-F5344CB8AC3E}">
        <p14:creationId xmlns:p14="http://schemas.microsoft.com/office/powerpoint/2010/main" val="228230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C657352F-0613-477C-A51C-63983B129631}"/>
              </a:ext>
            </a:extLst>
          </p:cNvPr>
          <p:cNvPicPr>
            <a:picLocks noChangeAspect="1"/>
          </p:cNvPicPr>
          <p:nvPr/>
        </p:nvPicPr>
        <p:blipFill rotWithShape="1">
          <a:blip r:embed="rId2"/>
          <a:srcRect t="35547" r="56376"/>
          <a:stretch/>
        </p:blipFill>
        <p:spPr>
          <a:xfrm>
            <a:off x="730783" y="2794474"/>
            <a:ext cx="4712887" cy="3274226"/>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Zaměstnání a čas na děti</a:t>
            </a:r>
          </a:p>
        </p:txBody>
      </p:sp>
      <p:sp>
        <p:nvSpPr>
          <p:cNvPr id="4" name="Zaoblený obdélník 6">
            <a:extLst>
              <a:ext uri="{FF2B5EF4-FFF2-40B4-BE49-F238E27FC236}">
                <a16:creationId xmlns:a16="http://schemas.microsoft.com/office/drawing/2014/main" id="{D44DF771-636A-4E2C-81E6-31F8B6C29892}"/>
              </a:ext>
            </a:extLst>
          </p:cNvPr>
          <p:cNvSpPr/>
          <p:nvPr/>
        </p:nvSpPr>
        <p:spPr>
          <a:xfrm>
            <a:off x="6132512" y="2924176"/>
            <a:ext cx="5157788" cy="3621904"/>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b="1" dirty="0">
                <a:solidFill>
                  <a:schemeClr val="tx1"/>
                </a:solidFill>
              </a:rPr>
              <a:t>Přibližně</a:t>
            </a:r>
            <a:r>
              <a:rPr lang="cs-CZ" sz="1200" dirty="0">
                <a:solidFill>
                  <a:schemeClr val="tx1"/>
                </a:solidFill>
              </a:rPr>
              <a:t> </a:t>
            </a:r>
            <a:r>
              <a:rPr lang="cs-CZ" sz="1200" b="1" dirty="0">
                <a:solidFill>
                  <a:schemeClr val="tx1"/>
                </a:solidFill>
              </a:rPr>
              <a:t>polovina</a:t>
            </a:r>
            <a:r>
              <a:rPr lang="cs-CZ" sz="1200" dirty="0">
                <a:solidFill>
                  <a:schemeClr val="tx1"/>
                </a:solidFill>
              </a:rPr>
              <a:t> otců se domnívá, že by s dítětem měla </a:t>
            </a:r>
            <a:r>
              <a:rPr lang="cs-CZ" sz="1200" b="1" dirty="0">
                <a:solidFill>
                  <a:schemeClr val="tx1"/>
                </a:solidFill>
              </a:rPr>
              <a:t>zůstat na rodičovské dovolené matka, protože je pro dítě nezastupitelná. 23 % </a:t>
            </a:r>
            <a:r>
              <a:rPr lang="cs-CZ" sz="1200" dirty="0">
                <a:solidFill>
                  <a:schemeClr val="tx1"/>
                </a:solidFill>
              </a:rPr>
              <a:t>dotázaných preferuje variantu, kdy na rodičovskou </a:t>
            </a:r>
            <a:r>
              <a:rPr lang="cs-CZ" sz="1200" b="1" dirty="0">
                <a:solidFill>
                  <a:schemeClr val="tx1"/>
                </a:solidFill>
              </a:rPr>
              <a:t>jde ten z rodičů, který vydělává méně</a:t>
            </a:r>
            <a:r>
              <a:rPr lang="cs-CZ" sz="1200" dirty="0">
                <a:solidFill>
                  <a:schemeClr val="tx1"/>
                </a:solidFill>
              </a:rPr>
              <a:t>. Vzhledem </a:t>
            </a:r>
            <a:br>
              <a:rPr lang="cs-CZ" sz="1200" dirty="0">
                <a:solidFill>
                  <a:schemeClr val="tx1"/>
                </a:solidFill>
              </a:rPr>
            </a:br>
            <a:r>
              <a:rPr lang="cs-CZ" sz="1200" dirty="0">
                <a:solidFill>
                  <a:schemeClr val="tx1"/>
                </a:solidFill>
              </a:rPr>
              <a:t>k rozdílům mezi příjmy obou pohlaví, jde také pravděpodobně zejména o ženy.</a:t>
            </a:r>
          </a:p>
          <a:p>
            <a:pPr algn="just"/>
            <a:r>
              <a:rPr lang="cs-CZ" sz="1200" dirty="0">
                <a:solidFill>
                  <a:schemeClr val="tx1"/>
                </a:solidFill>
              </a:rPr>
              <a:t>13 % si myslí, že by se </a:t>
            </a:r>
            <a:r>
              <a:rPr lang="cs-CZ" sz="1200" b="1" dirty="0">
                <a:solidFill>
                  <a:schemeClr val="tx1"/>
                </a:solidFill>
              </a:rPr>
              <a:t>otec s matkou měli vystřídat</a:t>
            </a:r>
            <a:r>
              <a:rPr lang="cs-CZ" sz="1200" dirty="0">
                <a:solidFill>
                  <a:schemeClr val="tx1"/>
                </a:solidFill>
              </a:rPr>
              <a:t> a </a:t>
            </a:r>
            <a:r>
              <a:rPr lang="cs-CZ" sz="1200" b="1" dirty="0">
                <a:solidFill>
                  <a:schemeClr val="tx1"/>
                </a:solidFill>
              </a:rPr>
              <a:t>desetina</a:t>
            </a:r>
            <a:r>
              <a:rPr lang="cs-CZ" sz="1200" dirty="0">
                <a:solidFill>
                  <a:schemeClr val="tx1"/>
                </a:solidFill>
              </a:rPr>
              <a:t> se domnívá, že by to měl být </a:t>
            </a:r>
            <a:r>
              <a:rPr lang="cs-CZ" sz="1200" b="1" dirty="0">
                <a:solidFill>
                  <a:schemeClr val="tx1"/>
                </a:solidFill>
              </a:rPr>
              <a:t>ten z páru, který o to více stojí. </a:t>
            </a:r>
          </a:p>
          <a:p>
            <a:pPr algn="just"/>
            <a:endParaRPr lang="cs-CZ" sz="1200" dirty="0">
              <a:solidFill>
                <a:schemeClr val="tx1"/>
              </a:solidFill>
            </a:endParaRPr>
          </a:p>
          <a:p>
            <a:pPr marL="171450" indent="-171450" algn="just">
              <a:buFont typeface="Arial" panose="020B0604020202020204" pitchFamily="34" charset="0"/>
              <a:buChar char="•"/>
            </a:pPr>
            <a:r>
              <a:rPr lang="cs-CZ" sz="1200" b="1" dirty="0">
                <a:solidFill>
                  <a:schemeClr val="tx1"/>
                </a:solidFill>
              </a:rPr>
              <a:t>Nezastupitelnost</a:t>
            </a:r>
            <a:r>
              <a:rPr lang="cs-CZ" sz="1200" dirty="0">
                <a:solidFill>
                  <a:schemeClr val="tx1"/>
                </a:solidFill>
              </a:rPr>
              <a:t> matky pro dítě zdůrazňují zejména </a:t>
            </a:r>
            <a:r>
              <a:rPr lang="cs-CZ" sz="1200" b="1" dirty="0">
                <a:solidFill>
                  <a:schemeClr val="tx1"/>
                </a:solidFill>
              </a:rPr>
              <a:t>nejmladší</a:t>
            </a:r>
            <a:r>
              <a:rPr lang="cs-CZ" sz="1200" dirty="0">
                <a:solidFill>
                  <a:schemeClr val="tx1"/>
                </a:solidFill>
              </a:rPr>
              <a:t> </a:t>
            </a:r>
            <a:r>
              <a:rPr lang="cs-CZ" sz="1200" b="1" dirty="0">
                <a:solidFill>
                  <a:schemeClr val="tx1"/>
                </a:solidFill>
              </a:rPr>
              <a:t>otcové</a:t>
            </a:r>
            <a:r>
              <a:rPr lang="cs-CZ" sz="1200" dirty="0">
                <a:solidFill>
                  <a:schemeClr val="tx1"/>
                </a:solidFill>
              </a:rPr>
              <a:t> nezletilých dětí. </a:t>
            </a:r>
          </a:p>
          <a:p>
            <a:pPr marL="171450" indent="-171450" algn="just">
              <a:buFont typeface="Arial" panose="020B0604020202020204" pitchFamily="34" charset="0"/>
              <a:buChar char="•"/>
            </a:pPr>
            <a:r>
              <a:rPr lang="cs-CZ" sz="1200" dirty="0">
                <a:solidFill>
                  <a:schemeClr val="tx1"/>
                </a:solidFill>
              </a:rPr>
              <a:t>U </a:t>
            </a:r>
            <a:r>
              <a:rPr lang="cs-CZ" sz="1200" b="1" dirty="0">
                <a:solidFill>
                  <a:schemeClr val="tx1"/>
                </a:solidFill>
              </a:rPr>
              <a:t>starších</a:t>
            </a:r>
            <a:r>
              <a:rPr lang="cs-CZ" sz="1200" dirty="0">
                <a:solidFill>
                  <a:schemeClr val="tx1"/>
                </a:solidFill>
              </a:rPr>
              <a:t> </a:t>
            </a:r>
            <a:r>
              <a:rPr lang="cs-CZ" sz="1200" b="1" dirty="0">
                <a:solidFill>
                  <a:schemeClr val="tx1"/>
                </a:solidFill>
              </a:rPr>
              <a:t>respondentů</a:t>
            </a:r>
            <a:r>
              <a:rPr lang="cs-CZ" sz="1200" dirty="0">
                <a:solidFill>
                  <a:schemeClr val="tx1"/>
                </a:solidFill>
              </a:rPr>
              <a:t> je patrný větší podíl respondentů, kteří by rozhodovali podle </a:t>
            </a:r>
            <a:r>
              <a:rPr lang="cs-CZ" sz="1200" b="1" dirty="0">
                <a:solidFill>
                  <a:schemeClr val="tx1"/>
                </a:solidFill>
              </a:rPr>
              <a:t>finančního</a:t>
            </a:r>
            <a:r>
              <a:rPr lang="cs-CZ" sz="1200" dirty="0">
                <a:solidFill>
                  <a:schemeClr val="tx1"/>
                </a:solidFill>
              </a:rPr>
              <a:t> </a:t>
            </a:r>
            <a:r>
              <a:rPr lang="cs-CZ" sz="1200" b="1" dirty="0">
                <a:solidFill>
                  <a:schemeClr val="tx1"/>
                </a:solidFill>
              </a:rPr>
              <a:t>zajištění</a:t>
            </a:r>
            <a:r>
              <a:rPr lang="cs-CZ" sz="1200" dirty="0">
                <a:solidFill>
                  <a:schemeClr val="tx1"/>
                </a:solidFill>
              </a:rPr>
              <a:t>. Nicméně i mezi nimi je </a:t>
            </a:r>
            <a:r>
              <a:rPr lang="cs-CZ" sz="1200" b="1" dirty="0">
                <a:solidFill>
                  <a:schemeClr val="tx1"/>
                </a:solidFill>
              </a:rPr>
              <a:t>volbou</a:t>
            </a:r>
            <a:r>
              <a:rPr lang="cs-CZ" sz="1200" dirty="0">
                <a:solidFill>
                  <a:schemeClr val="tx1"/>
                </a:solidFill>
              </a:rPr>
              <a:t> </a:t>
            </a:r>
            <a:r>
              <a:rPr lang="cs-CZ" sz="1200" b="1" dirty="0">
                <a:solidFill>
                  <a:schemeClr val="tx1"/>
                </a:solidFill>
              </a:rPr>
              <a:t>číslo</a:t>
            </a:r>
            <a:r>
              <a:rPr lang="cs-CZ" sz="1200" dirty="0">
                <a:solidFill>
                  <a:schemeClr val="tx1"/>
                </a:solidFill>
              </a:rPr>
              <a:t> </a:t>
            </a:r>
            <a:r>
              <a:rPr lang="cs-CZ" sz="1200" b="1" dirty="0">
                <a:solidFill>
                  <a:schemeClr val="tx1"/>
                </a:solidFill>
              </a:rPr>
              <a:t>jedna</a:t>
            </a:r>
            <a:r>
              <a:rPr lang="cs-CZ" sz="1200" dirty="0">
                <a:solidFill>
                  <a:schemeClr val="tx1"/>
                </a:solidFill>
              </a:rPr>
              <a:t> pro svou </a:t>
            </a:r>
            <a:r>
              <a:rPr lang="cs-CZ" sz="1200" b="1" dirty="0">
                <a:solidFill>
                  <a:schemeClr val="tx1"/>
                </a:solidFill>
              </a:rPr>
              <a:t>nezastupitelnost matka.</a:t>
            </a:r>
          </a:p>
          <a:p>
            <a:pPr marL="171450" indent="-171450" algn="just">
              <a:buFont typeface="Arial" panose="020B0604020202020204" pitchFamily="34" charset="0"/>
              <a:buChar char="•"/>
            </a:pPr>
            <a:r>
              <a:rPr lang="cs-CZ" sz="1200" dirty="0">
                <a:solidFill>
                  <a:schemeClr val="tx1"/>
                </a:solidFill>
              </a:rPr>
              <a:t>Podle ekonomické stránky by o něco více rozhodovali také respondenti z řad středoškoláků. Patrný je i posun v Praze a Středočeském kraji.</a:t>
            </a:r>
          </a:p>
          <a:p>
            <a:pPr marL="171450" indent="-171450" algn="just">
              <a:buFont typeface="Arial" panose="020B0604020202020204" pitchFamily="34" charset="0"/>
              <a:buChar char="•"/>
            </a:pPr>
            <a:r>
              <a:rPr lang="cs-CZ" sz="1200" dirty="0">
                <a:solidFill>
                  <a:schemeClr val="tx1"/>
                </a:solidFill>
              </a:rPr>
              <a:t>Proti odpovědím respondentů z roku 2009, poklesl podíl těch, kteří by </a:t>
            </a:r>
            <a:br>
              <a:rPr lang="cs-CZ" sz="1200" dirty="0">
                <a:solidFill>
                  <a:schemeClr val="tx1"/>
                </a:solidFill>
              </a:rPr>
            </a:br>
            <a:r>
              <a:rPr lang="cs-CZ" sz="1200" dirty="0">
                <a:solidFill>
                  <a:schemeClr val="tx1"/>
                </a:solidFill>
              </a:rPr>
              <a:t>na mateřskou poslali matku dítěte, protože je pro malé dítě nezastupitelná </a:t>
            </a:r>
            <a:br>
              <a:rPr lang="cs-CZ" sz="1200" dirty="0">
                <a:solidFill>
                  <a:schemeClr val="tx1"/>
                </a:solidFill>
              </a:rPr>
            </a:br>
            <a:r>
              <a:rPr lang="cs-CZ" sz="1200" dirty="0">
                <a:solidFill>
                  <a:schemeClr val="tx1"/>
                </a:solidFill>
              </a:rPr>
              <a:t>a to ze dvou třetin na polovinu dotázaných. O trochu častěji než v minulosti by si péči o dítě během rodičovské dovolené měli postupně vyzkoušet oba rodiče. A přibylo i těch, jenž by volili podle příjmové situace partnerů.</a:t>
            </a:r>
          </a:p>
        </p:txBody>
      </p:sp>
      <p:pic>
        <p:nvPicPr>
          <p:cNvPr id="5" name="Obrázek 4">
            <a:extLst>
              <a:ext uri="{FF2B5EF4-FFF2-40B4-BE49-F238E27FC236}">
                <a16:creationId xmlns:a16="http://schemas.microsoft.com/office/drawing/2014/main" id="{38F79426-E614-430C-B264-28E80CB89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1782" y="3613873"/>
            <a:ext cx="483760" cy="483760"/>
          </a:xfrm>
          <a:prstGeom prst="rect">
            <a:avLst/>
          </a:prstGeom>
        </p:spPr>
      </p:pic>
      <p:pic>
        <p:nvPicPr>
          <p:cNvPr id="7" name="Obrázek 6">
            <a:extLst>
              <a:ext uri="{FF2B5EF4-FFF2-40B4-BE49-F238E27FC236}">
                <a16:creationId xmlns:a16="http://schemas.microsoft.com/office/drawing/2014/main" id="{3E135EE8-75CA-4680-8CEF-C4B46364A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662" y="3941889"/>
            <a:ext cx="617959" cy="617959"/>
          </a:xfrm>
          <a:prstGeom prst="rect">
            <a:avLst/>
          </a:prstGeom>
        </p:spPr>
      </p:pic>
      <p:pic>
        <p:nvPicPr>
          <p:cNvPr id="11" name="Obrázek 10">
            <a:hlinkClick r:id="rId5" action="ppaction://hlinksldjump"/>
            <a:extLst>
              <a:ext uri="{FF2B5EF4-FFF2-40B4-BE49-F238E27FC236}">
                <a16:creationId xmlns:a16="http://schemas.microsoft.com/office/drawing/2014/main" id="{F75FA962-B655-4A61-BCFF-403DF6E34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23" y="6102125"/>
            <a:ext cx="749873" cy="737680"/>
          </a:xfrm>
          <a:prstGeom prst="rect">
            <a:avLst/>
          </a:prstGeom>
        </p:spPr>
      </p:pic>
      <p:pic>
        <p:nvPicPr>
          <p:cNvPr id="8" name="Obrázek 7">
            <a:extLst>
              <a:ext uri="{FF2B5EF4-FFF2-40B4-BE49-F238E27FC236}">
                <a16:creationId xmlns:a16="http://schemas.microsoft.com/office/drawing/2014/main" id="{C5E5C0B9-270E-4FFC-86F3-5DFB7F7CDF74}"/>
              </a:ext>
            </a:extLst>
          </p:cNvPr>
          <p:cNvPicPr>
            <a:picLocks noChangeAspect="1"/>
          </p:cNvPicPr>
          <p:nvPr/>
        </p:nvPicPr>
        <p:blipFill rotWithShape="1">
          <a:blip r:embed="rId2"/>
          <a:srcRect b="68154"/>
          <a:stretch/>
        </p:blipFill>
        <p:spPr>
          <a:xfrm>
            <a:off x="910246" y="1185254"/>
            <a:ext cx="10803568" cy="1617767"/>
          </a:xfrm>
          <a:prstGeom prst="rect">
            <a:avLst/>
          </a:prstGeom>
        </p:spPr>
      </p:pic>
    </p:spTree>
    <p:extLst>
      <p:ext uri="{BB962C8B-B14F-4D97-AF65-F5344CB8AC3E}">
        <p14:creationId xmlns:p14="http://schemas.microsoft.com/office/powerpoint/2010/main" val="3987148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D8CB2C7-B681-4A8F-A243-09971EA7AEC8}"/>
              </a:ext>
            </a:extLst>
          </p:cNvPr>
          <p:cNvPicPr>
            <a:picLocks noChangeAspect="1"/>
          </p:cNvPicPr>
          <p:nvPr/>
        </p:nvPicPr>
        <p:blipFill rotWithShape="1">
          <a:blip r:embed="rId2"/>
          <a:srcRect t="29882" r="60187"/>
          <a:stretch/>
        </p:blipFill>
        <p:spPr>
          <a:xfrm>
            <a:off x="749300" y="2909745"/>
            <a:ext cx="4301264" cy="3562031"/>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Zaměstnání a čas na děti</a:t>
            </a:r>
          </a:p>
        </p:txBody>
      </p:sp>
      <p:sp>
        <p:nvSpPr>
          <p:cNvPr id="6" name="Zaoblený obdélník 6">
            <a:extLst>
              <a:ext uri="{FF2B5EF4-FFF2-40B4-BE49-F238E27FC236}">
                <a16:creationId xmlns:a16="http://schemas.microsoft.com/office/drawing/2014/main" id="{C025ECD1-DC34-4453-A3D0-99246791205E}"/>
              </a:ext>
            </a:extLst>
          </p:cNvPr>
          <p:cNvSpPr/>
          <p:nvPr/>
        </p:nvSpPr>
        <p:spPr>
          <a:xfrm>
            <a:off x="6132513" y="2924175"/>
            <a:ext cx="5124286" cy="1519048"/>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b="1" dirty="0">
                <a:solidFill>
                  <a:schemeClr val="tx1"/>
                </a:solidFill>
              </a:rPr>
              <a:t>Většina</a:t>
            </a:r>
            <a:r>
              <a:rPr lang="cs-CZ" sz="1200" dirty="0">
                <a:solidFill>
                  <a:schemeClr val="tx1"/>
                </a:solidFill>
              </a:rPr>
              <a:t> </a:t>
            </a:r>
            <a:r>
              <a:rPr lang="cs-CZ" sz="1200" b="1" dirty="0">
                <a:solidFill>
                  <a:schemeClr val="tx1"/>
                </a:solidFill>
              </a:rPr>
              <a:t>respondentů</a:t>
            </a:r>
            <a:r>
              <a:rPr lang="cs-CZ" sz="1200" dirty="0">
                <a:solidFill>
                  <a:schemeClr val="tx1"/>
                </a:solidFill>
              </a:rPr>
              <a:t> je s množstvím času, který tráví se svými dětmi </a:t>
            </a:r>
            <a:r>
              <a:rPr lang="cs-CZ" sz="1200" b="1" dirty="0">
                <a:solidFill>
                  <a:schemeClr val="tx1"/>
                </a:solidFill>
              </a:rPr>
              <a:t>spokojena</a:t>
            </a:r>
            <a:r>
              <a:rPr lang="cs-CZ" sz="1200" dirty="0">
                <a:solidFill>
                  <a:schemeClr val="tx1"/>
                </a:solidFill>
              </a:rPr>
              <a:t> (70 %).</a:t>
            </a:r>
          </a:p>
          <a:p>
            <a:pPr algn="just"/>
            <a:endParaRPr lang="cs-CZ" sz="1200" dirty="0">
              <a:solidFill>
                <a:schemeClr val="tx1"/>
              </a:solidFill>
            </a:endParaRPr>
          </a:p>
          <a:p>
            <a:pPr marL="171450" indent="-171450" algn="just">
              <a:buFont typeface="Arial" panose="020B0604020202020204" pitchFamily="34" charset="0"/>
              <a:buChar char="•"/>
            </a:pPr>
            <a:r>
              <a:rPr lang="cs-CZ" sz="1200" b="1" dirty="0">
                <a:solidFill>
                  <a:schemeClr val="tx1"/>
                </a:solidFill>
              </a:rPr>
              <a:t>Spokojenější</a:t>
            </a:r>
            <a:r>
              <a:rPr lang="cs-CZ" sz="1200" dirty="0">
                <a:solidFill>
                  <a:schemeClr val="tx1"/>
                </a:solidFill>
              </a:rPr>
              <a:t> jsou zejména mladí otcové nezletilých dětí ve věku 25-34 let. </a:t>
            </a:r>
            <a:r>
              <a:rPr lang="cs-CZ" sz="1200" b="1" dirty="0">
                <a:solidFill>
                  <a:schemeClr val="tx1"/>
                </a:solidFill>
              </a:rPr>
              <a:t>Průměrná</a:t>
            </a:r>
            <a:r>
              <a:rPr lang="cs-CZ" sz="1200" dirty="0">
                <a:solidFill>
                  <a:schemeClr val="tx1"/>
                </a:solidFill>
              </a:rPr>
              <a:t> </a:t>
            </a:r>
            <a:r>
              <a:rPr lang="cs-CZ" sz="1200" b="1" dirty="0">
                <a:solidFill>
                  <a:schemeClr val="tx1"/>
                </a:solidFill>
              </a:rPr>
              <a:t>spokojenost</a:t>
            </a:r>
            <a:r>
              <a:rPr lang="cs-CZ" sz="1200" dirty="0">
                <a:solidFill>
                  <a:schemeClr val="tx1"/>
                </a:solidFill>
              </a:rPr>
              <a:t> se vzrůstajícím věkem </a:t>
            </a:r>
            <a:r>
              <a:rPr lang="cs-CZ" sz="1200" b="1" dirty="0">
                <a:solidFill>
                  <a:schemeClr val="tx1"/>
                </a:solidFill>
              </a:rPr>
              <a:t>respondenta</a:t>
            </a:r>
            <a:r>
              <a:rPr lang="cs-CZ" sz="1200" dirty="0">
                <a:solidFill>
                  <a:schemeClr val="tx1"/>
                </a:solidFill>
              </a:rPr>
              <a:t> </a:t>
            </a:r>
            <a:r>
              <a:rPr lang="cs-CZ" sz="1200" b="1" dirty="0">
                <a:solidFill>
                  <a:schemeClr val="tx1"/>
                </a:solidFill>
              </a:rPr>
              <a:t>klesá</a:t>
            </a:r>
            <a:r>
              <a:rPr lang="cs-CZ" sz="1200" dirty="0">
                <a:solidFill>
                  <a:schemeClr val="tx1"/>
                </a:solidFill>
              </a:rPr>
              <a:t>.</a:t>
            </a:r>
          </a:p>
          <a:p>
            <a:pPr marL="171450" indent="-171450" algn="just">
              <a:buFont typeface="Arial" panose="020B0604020202020204" pitchFamily="34" charset="0"/>
              <a:buChar char="•"/>
            </a:pPr>
            <a:r>
              <a:rPr lang="cs-CZ" sz="1200" b="1" dirty="0">
                <a:solidFill>
                  <a:schemeClr val="tx1"/>
                </a:solidFill>
              </a:rPr>
              <a:t>Vyšší</a:t>
            </a:r>
            <a:r>
              <a:rPr lang="cs-CZ" sz="1200" dirty="0">
                <a:solidFill>
                  <a:schemeClr val="tx1"/>
                </a:solidFill>
              </a:rPr>
              <a:t> </a:t>
            </a:r>
            <a:r>
              <a:rPr lang="cs-CZ" sz="1200" b="1" dirty="0">
                <a:solidFill>
                  <a:schemeClr val="tx1"/>
                </a:solidFill>
              </a:rPr>
              <a:t>míru</a:t>
            </a:r>
            <a:r>
              <a:rPr lang="cs-CZ" sz="1200" dirty="0">
                <a:solidFill>
                  <a:schemeClr val="tx1"/>
                </a:solidFill>
              </a:rPr>
              <a:t> spokojenosti vykazují i </a:t>
            </a:r>
            <a:r>
              <a:rPr lang="cs-CZ" sz="1200" b="1" dirty="0">
                <a:solidFill>
                  <a:schemeClr val="tx1"/>
                </a:solidFill>
              </a:rPr>
              <a:t>otcové malých dětí </a:t>
            </a:r>
            <a:r>
              <a:rPr lang="cs-CZ" sz="1200" dirty="0">
                <a:solidFill>
                  <a:schemeClr val="tx1"/>
                </a:solidFill>
              </a:rPr>
              <a:t>(nejstarší do 9 let).</a:t>
            </a:r>
          </a:p>
          <a:p>
            <a:pPr marL="171450" indent="-171450" algn="just">
              <a:buFont typeface="Arial" panose="020B0604020202020204" pitchFamily="34" charset="0"/>
              <a:buChar char="•"/>
            </a:pPr>
            <a:r>
              <a:rPr lang="cs-CZ" sz="1200" dirty="0">
                <a:solidFill>
                  <a:schemeClr val="tx1"/>
                </a:solidFill>
              </a:rPr>
              <a:t>Spokojenost s množstvím tráveného času s dětmi oproti roku </a:t>
            </a:r>
            <a:r>
              <a:rPr lang="cs-CZ" sz="1200" b="1" dirty="0">
                <a:solidFill>
                  <a:schemeClr val="tx1"/>
                </a:solidFill>
              </a:rPr>
              <a:t>2009</a:t>
            </a:r>
            <a:r>
              <a:rPr lang="cs-CZ" sz="1200" dirty="0">
                <a:solidFill>
                  <a:schemeClr val="tx1"/>
                </a:solidFill>
              </a:rPr>
              <a:t> mírně </a:t>
            </a:r>
            <a:r>
              <a:rPr lang="cs-CZ" sz="1200" b="1" dirty="0">
                <a:solidFill>
                  <a:schemeClr val="tx1"/>
                </a:solidFill>
              </a:rPr>
              <a:t>vzrostla</a:t>
            </a:r>
            <a:r>
              <a:rPr lang="cs-CZ" sz="1200" dirty="0">
                <a:solidFill>
                  <a:schemeClr val="tx1"/>
                </a:solidFill>
              </a:rPr>
              <a:t>.</a:t>
            </a:r>
          </a:p>
        </p:txBody>
      </p:sp>
      <p:sp>
        <p:nvSpPr>
          <p:cNvPr id="3" name="Vývojový diagram: alternativní postup 2">
            <a:extLst>
              <a:ext uri="{FF2B5EF4-FFF2-40B4-BE49-F238E27FC236}">
                <a16:creationId xmlns:a16="http://schemas.microsoft.com/office/drawing/2014/main" id="{08D257E4-E883-4C1A-8E2E-988206798FF0}"/>
              </a:ext>
            </a:extLst>
          </p:cNvPr>
          <p:cNvSpPr/>
          <p:nvPr/>
        </p:nvSpPr>
        <p:spPr>
          <a:xfrm>
            <a:off x="1059461" y="3436975"/>
            <a:ext cx="1026513" cy="1285875"/>
          </a:xfrm>
          <a:prstGeom prst="flowChartAlternateProcess">
            <a:avLst/>
          </a:prstGeom>
          <a:noFill/>
          <a:ln w="28575">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009DD9"/>
                </a:solidFill>
              </a:rPr>
              <a:t>Průměrná známka</a:t>
            </a:r>
            <a:br>
              <a:rPr lang="cs-CZ" sz="1400" b="1" dirty="0">
                <a:solidFill>
                  <a:srgbClr val="009DD9"/>
                </a:solidFill>
              </a:rPr>
            </a:br>
            <a:br>
              <a:rPr lang="cs-CZ" sz="1400" b="1" dirty="0">
                <a:solidFill>
                  <a:srgbClr val="009DD9"/>
                </a:solidFill>
              </a:rPr>
            </a:br>
            <a:r>
              <a:rPr lang="cs-CZ" b="1" dirty="0">
                <a:solidFill>
                  <a:srgbClr val="009DD9"/>
                </a:solidFill>
              </a:rPr>
              <a:t>2,11</a:t>
            </a:r>
          </a:p>
        </p:txBody>
      </p:sp>
      <p:pic>
        <p:nvPicPr>
          <p:cNvPr id="10" name="Obrázek 9">
            <a:extLst>
              <a:ext uri="{FF2B5EF4-FFF2-40B4-BE49-F238E27FC236}">
                <a16:creationId xmlns:a16="http://schemas.microsoft.com/office/drawing/2014/main" id="{FA675D4A-01CE-4E81-8517-ED285A53EBD2}"/>
              </a:ext>
            </a:extLst>
          </p:cNvPr>
          <p:cNvPicPr>
            <a:picLocks noChangeAspect="1"/>
          </p:cNvPicPr>
          <p:nvPr/>
        </p:nvPicPr>
        <p:blipFill rotWithShape="1">
          <a:blip r:embed="rId2"/>
          <a:srcRect r="48308" b="70098"/>
          <a:stretch/>
        </p:blipFill>
        <p:spPr>
          <a:xfrm>
            <a:off x="3012456" y="1040321"/>
            <a:ext cx="5584613" cy="1519048"/>
          </a:xfrm>
          <a:prstGeom prst="rect">
            <a:avLst/>
          </a:prstGeom>
        </p:spPr>
      </p:pic>
      <p:sp>
        <p:nvSpPr>
          <p:cNvPr id="12" name="Obdélník 11">
            <a:extLst>
              <a:ext uri="{FF2B5EF4-FFF2-40B4-BE49-F238E27FC236}">
                <a16:creationId xmlns:a16="http://schemas.microsoft.com/office/drawing/2014/main" id="{D22DAF6F-B69D-47A1-8BF9-10B0C0B331A5}"/>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pic>
        <p:nvPicPr>
          <p:cNvPr id="9" name="Obrázek 8">
            <a:hlinkClick r:id="rId3" action="ppaction://hlinksldjump"/>
            <a:extLst>
              <a:ext uri="{FF2B5EF4-FFF2-40B4-BE49-F238E27FC236}">
                <a16:creationId xmlns:a16="http://schemas.microsoft.com/office/drawing/2014/main" id="{4D50177F-F080-4F60-BF2B-CEA6C956E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93" y="6102125"/>
            <a:ext cx="749873" cy="737680"/>
          </a:xfrm>
          <a:prstGeom prst="rect">
            <a:avLst/>
          </a:prstGeom>
        </p:spPr>
      </p:pic>
      <p:pic>
        <p:nvPicPr>
          <p:cNvPr id="7" name="Obrázek 6">
            <a:extLst>
              <a:ext uri="{FF2B5EF4-FFF2-40B4-BE49-F238E27FC236}">
                <a16:creationId xmlns:a16="http://schemas.microsoft.com/office/drawing/2014/main" id="{6ADFB492-FE22-422B-BEE1-06DFD1DB5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6473" y="3708078"/>
            <a:ext cx="736741" cy="736741"/>
          </a:xfrm>
          <a:prstGeom prst="rect">
            <a:avLst/>
          </a:prstGeom>
        </p:spPr>
      </p:pic>
    </p:spTree>
    <p:extLst>
      <p:ext uri="{BB962C8B-B14F-4D97-AF65-F5344CB8AC3E}">
        <p14:creationId xmlns:p14="http://schemas.microsoft.com/office/powerpoint/2010/main" val="287716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ývojový diagram: alternativní postup 6">
            <a:extLst>
              <a:ext uri="{FF2B5EF4-FFF2-40B4-BE49-F238E27FC236}">
                <a16:creationId xmlns:a16="http://schemas.microsoft.com/office/drawing/2014/main" id="{7EEF2480-7DE4-4A5D-A089-C8A57C70DB00}"/>
              </a:ext>
            </a:extLst>
          </p:cNvPr>
          <p:cNvSpPr/>
          <p:nvPr/>
        </p:nvSpPr>
        <p:spPr>
          <a:xfrm>
            <a:off x="1059460" y="3437546"/>
            <a:ext cx="1026513" cy="1285875"/>
          </a:xfrm>
          <a:prstGeom prst="flowChartAlternateProcess">
            <a:avLst/>
          </a:prstGeom>
          <a:noFill/>
          <a:ln w="28575">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009DD9"/>
                </a:solidFill>
              </a:rPr>
              <a:t>Průměrná známka</a:t>
            </a:r>
            <a:br>
              <a:rPr lang="cs-CZ" sz="1400" b="1" dirty="0">
                <a:solidFill>
                  <a:srgbClr val="009DD9"/>
                </a:solidFill>
              </a:rPr>
            </a:br>
            <a:br>
              <a:rPr lang="cs-CZ" sz="1400" b="1" dirty="0">
                <a:solidFill>
                  <a:srgbClr val="009DD9"/>
                </a:solidFill>
              </a:rPr>
            </a:br>
            <a:r>
              <a:rPr lang="cs-CZ" b="1" dirty="0">
                <a:solidFill>
                  <a:srgbClr val="009DD9"/>
                </a:solidFill>
              </a:rPr>
              <a:t>1,87</a:t>
            </a:r>
          </a:p>
        </p:txBody>
      </p:sp>
      <p:pic>
        <p:nvPicPr>
          <p:cNvPr id="4" name="Obrázek 3">
            <a:extLst>
              <a:ext uri="{FF2B5EF4-FFF2-40B4-BE49-F238E27FC236}">
                <a16:creationId xmlns:a16="http://schemas.microsoft.com/office/drawing/2014/main" id="{4219E6AD-DDB7-492B-BB43-DF75C90EF458}"/>
              </a:ext>
            </a:extLst>
          </p:cNvPr>
          <p:cNvPicPr>
            <a:picLocks noChangeAspect="1"/>
          </p:cNvPicPr>
          <p:nvPr/>
        </p:nvPicPr>
        <p:blipFill rotWithShape="1">
          <a:blip r:embed="rId2"/>
          <a:srcRect t="28621" r="47768"/>
          <a:stretch/>
        </p:blipFill>
        <p:spPr>
          <a:xfrm>
            <a:off x="749300" y="2845748"/>
            <a:ext cx="5642954" cy="3626028"/>
          </a:xfrm>
          <a:prstGeom prst="rect">
            <a:avLst/>
          </a:prstGeom>
        </p:spPr>
      </p:pic>
      <p:sp>
        <p:nvSpPr>
          <p:cNvPr id="2" name="Nadpis 1">
            <a:extLst>
              <a:ext uri="{FF2B5EF4-FFF2-40B4-BE49-F238E27FC236}">
                <a16:creationId xmlns:a16="http://schemas.microsoft.com/office/drawing/2014/main" id="{22D001B1-472E-4463-A154-24D5D4F4CAAC}"/>
              </a:ext>
            </a:extLst>
          </p:cNvPr>
          <p:cNvSpPr>
            <a:spLocks noGrp="1"/>
          </p:cNvSpPr>
          <p:nvPr>
            <p:ph type="title"/>
          </p:nvPr>
        </p:nvSpPr>
        <p:spPr/>
        <p:txBody>
          <a:bodyPr/>
          <a:lstStyle/>
          <a:p>
            <a:r>
              <a:rPr lang="cs-CZ" dirty="0"/>
              <a:t>Zaměstnání a čas na děti</a:t>
            </a:r>
          </a:p>
        </p:txBody>
      </p:sp>
      <p:pic>
        <p:nvPicPr>
          <p:cNvPr id="5" name="Obrázek 4">
            <a:extLst>
              <a:ext uri="{FF2B5EF4-FFF2-40B4-BE49-F238E27FC236}">
                <a16:creationId xmlns:a16="http://schemas.microsoft.com/office/drawing/2014/main" id="{8E0C246D-CE75-4A77-A1FB-8C7D753AA03C}"/>
              </a:ext>
            </a:extLst>
          </p:cNvPr>
          <p:cNvPicPr>
            <a:picLocks noChangeAspect="1"/>
          </p:cNvPicPr>
          <p:nvPr/>
        </p:nvPicPr>
        <p:blipFill rotWithShape="1">
          <a:blip r:embed="rId2"/>
          <a:srcRect r="47768" b="71379"/>
          <a:stretch/>
        </p:blipFill>
        <p:spPr>
          <a:xfrm>
            <a:off x="3236130" y="1041400"/>
            <a:ext cx="5642954" cy="1453972"/>
          </a:xfrm>
          <a:prstGeom prst="rect">
            <a:avLst/>
          </a:prstGeom>
        </p:spPr>
      </p:pic>
      <p:pic>
        <p:nvPicPr>
          <p:cNvPr id="6" name="Obrázek 5">
            <a:hlinkClick r:id="rId3" action="ppaction://hlinksldjump"/>
            <a:extLst>
              <a:ext uri="{FF2B5EF4-FFF2-40B4-BE49-F238E27FC236}">
                <a16:creationId xmlns:a16="http://schemas.microsoft.com/office/drawing/2014/main" id="{55D8E771-8AC7-48A8-9D56-780C5901E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60" y="6104981"/>
            <a:ext cx="749873" cy="737680"/>
          </a:xfrm>
          <a:prstGeom prst="rect">
            <a:avLst/>
          </a:prstGeom>
        </p:spPr>
      </p:pic>
      <p:pic>
        <p:nvPicPr>
          <p:cNvPr id="8" name="Obrázek 7">
            <a:extLst>
              <a:ext uri="{FF2B5EF4-FFF2-40B4-BE49-F238E27FC236}">
                <a16:creationId xmlns:a16="http://schemas.microsoft.com/office/drawing/2014/main" id="{936426C4-7A70-44D1-8DA8-140C9F0B18D5}"/>
              </a:ext>
            </a:extLst>
          </p:cNvPr>
          <p:cNvPicPr>
            <a:picLocks noChangeAspect="1"/>
          </p:cNvPicPr>
          <p:nvPr/>
        </p:nvPicPr>
        <p:blipFill rotWithShape="1">
          <a:blip r:embed="rId5"/>
          <a:srcRect t="26770" r="72102" b="66885"/>
          <a:stretch/>
        </p:blipFill>
        <p:spPr>
          <a:xfrm>
            <a:off x="7944130" y="5098500"/>
            <a:ext cx="3012854" cy="322389"/>
          </a:xfrm>
          <a:prstGeom prst="rect">
            <a:avLst/>
          </a:prstGeom>
        </p:spPr>
      </p:pic>
      <p:pic>
        <p:nvPicPr>
          <p:cNvPr id="11" name="Obrázek 10">
            <a:extLst>
              <a:ext uri="{FF2B5EF4-FFF2-40B4-BE49-F238E27FC236}">
                <a16:creationId xmlns:a16="http://schemas.microsoft.com/office/drawing/2014/main" id="{8E04B184-423E-4F7B-8518-ABF4BC54385C}"/>
              </a:ext>
            </a:extLst>
          </p:cNvPr>
          <p:cNvPicPr>
            <a:picLocks noChangeAspect="1"/>
          </p:cNvPicPr>
          <p:nvPr/>
        </p:nvPicPr>
        <p:blipFill rotWithShape="1">
          <a:blip r:embed="rId5"/>
          <a:srcRect t="43246" r="55989"/>
          <a:stretch/>
        </p:blipFill>
        <p:spPr>
          <a:xfrm>
            <a:off x="6392254" y="2837201"/>
            <a:ext cx="4753003" cy="2883093"/>
          </a:xfrm>
          <a:prstGeom prst="rect">
            <a:avLst/>
          </a:prstGeom>
        </p:spPr>
      </p:pic>
      <p:sp>
        <p:nvSpPr>
          <p:cNvPr id="12" name="Zaoblený obdélník 6">
            <a:extLst>
              <a:ext uri="{FF2B5EF4-FFF2-40B4-BE49-F238E27FC236}">
                <a16:creationId xmlns:a16="http://schemas.microsoft.com/office/drawing/2014/main" id="{7C12EA08-70AC-49DB-871F-4C0E255FE5D6}"/>
              </a:ext>
            </a:extLst>
          </p:cNvPr>
          <p:cNvSpPr/>
          <p:nvPr/>
        </p:nvSpPr>
        <p:spPr>
          <a:xfrm>
            <a:off x="1652674" y="5561331"/>
            <a:ext cx="9701125" cy="1015663"/>
          </a:xfrm>
          <a:prstGeom prst="rect">
            <a:avLst/>
          </a:prstGeom>
          <a:noFill/>
          <a:ln>
            <a:solidFill>
              <a:schemeClr val="tx1"/>
            </a:solidFill>
          </a:ln>
        </p:spPr>
        <p:txBody>
          <a:bodyPr wrap="square" rtlCol="0">
            <a:spAutoFit/>
          </a:bodyPr>
          <a:lstStyle/>
          <a:p>
            <a:pPr algn="just"/>
            <a:r>
              <a:rPr lang="cs-CZ" sz="1200" b="1" dirty="0">
                <a:solidFill>
                  <a:schemeClr val="tx1"/>
                </a:solidFill>
              </a:rPr>
              <a:t>8 z 10</a:t>
            </a:r>
            <a:r>
              <a:rPr lang="cs-CZ" sz="1200" dirty="0">
                <a:solidFill>
                  <a:schemeClr val="tx1"/>
                </a:solidFill>
              </a:rPr>
              <a:t> dotázaných uvedlo, že jim zaměstnavatel umožňuje </a:t>
            </a:r>
            <a:r>
              <a:rPr lang="cs-CZ" sz="1200" b="1" dirty="0">
                <a:solidFill>
                  <a:schemeClr val="tx1"/>
                </a:solidFill>
              </a:rPr>
              <a:t>věnovat</a:t>
            </a:r>
            <a:r>
              <a:rPr lang="cs-CZ" sz="1200" dirty="0">
                <a:solidFill>
                  <a:schemeClr val="tx1"/>
                </a:solidFill>
              </a:rPr>
              <a:t> </a:t>
            </a:r>
            <a:r>
              <a:rPr lang="cs-CZ" sz="1200" b="1" dirty="0">
                <a:solidFill>
                  <a:schemeClr val="tx1"/>
                </a:solidFill>
              </a:rPr>
              <a:t>se</a:t>
            </a:r>
            <a:r>
              <a:rPr lang="cs-CZ" sz="1200" dirty="0">
                <a:solidFill>
                  <a:schemeClr val="tx1"/>
                </a:solidFill>
              </a:rPr>
              <a:t> </a:t>
            </a:r>
            <a:r>
              <a:rPr lang="cs-CZ" sz="1200" b="1" dirty="0">
                <a:solidFill>
                  <a:schemeClr val="tx1"/>
                </a:solidFill>
              </a:rPr>
              <a:t>dostatečně</a:t>
            </a:r>
            <a:r>
              <a:rPr lang="cs-CZ" sz="1200" dirty="0">
                <a:solidFill>
                  <a:schemeClr val="tx1"/>
                </a:solidFill>
              </a:rPr>
              <a:t> každodenní péči o děti.</a:t>
            </a:r>
          </a:p>
          <a:p>
            <a:pPr marL="285750" indent="-285750" algn="just">
              <a:buFont typeface="Arial" panose="020B0604020202020204" pitchFamily="34" charset="0"/>
              <a:buChar char="•"/>
            </a:pPr>
            <a:r>
              <a:rPr lang="cs-CZ" sz="1200" b="1" dirty="0"/>
              <a:t>Lepší</a:t>
            </a:r>
            <a:r>
              <a:rPr lang="cs-CZ" sz="1200" dirty="0"/>
              <a:t> podmínky mají spíše </a:t>
            </a:r>
            <a:r>
              <a:rPr lang="cs-CZ" sz="1200" b="1" dirty="0"/>
              <a:t>vzdělanější</a:t>
            </a:r>
            <a:r>
              <a:rPr lang="cs-CZ" sz="1200" dirty="0"/>
              <a:t> respondenti.</a:t>
            </a:r>
          </a:p>
          <a:p>
            <a:pPr marL="285750" indent="-285750" algn="just">
              <a:buFont typeface="Arial" panose="020B0604020202020204" pitchFamily="34" charset="0"/>
              <a:buChar char="•"/>
            </a:pPr>
            <a:r>
              <a:rPr lang="cs-CZ" sz="1200" b="1" dirty="0">
                <a:solidFill>
                  <a:schemeClr val="tx1"/>
                </a:solidFill>
              </a:rPr>
              <a:t>Lépe</a:t>
            </a:r>
            <a:r>
              <a:rPr lang="cs-CZ" sz="1200" dirty="0">
                <a:solidFill>
                  <a:schemeClr val="tx1"/>
                </a:solidFill>
              </a:rPr>
              <a:t> </a:t>
            </a:r>
            <a:r>
              <a:rPr lang="cs-CZ" sz="1200" b="1" dirty="0">
                <a:solidFill>
                  <a:schemeClr val="tx1"/>
                </a:solidFill>
              </a:rPr>
              <a:t>hodnotili</a:t>
            </a:r>
            <a:r>
              <a:rPr lang="cs-CZ" sz="1200" dirty="0">
                <a:solidFill>
                  <a:schemeClr val="tx1"/>
                </a:solidFill>
              </a:rPr>
              <a:t> svou situaci </a:t>
            </a:r>
            <a:r>
              <a:rPr lang="cs-CZ" sz="1200" dirty="0"/>
              <a:t>i otcové pracující ve </a:t>
            </a:r>
            <a:r>
              <a:rPr lang="cs-CZ" sz="1200" b="1" dirty="0"/>
              <a:t>veřejném sektoru.</a:t>
            </a:r>
          </a:p>
          <a:p>
            <a:pPr marL="285750" indent="-285750" algn="just">
              <a:buFont typeface="Arial" panose="020B0604020202020204" pitchFamily="34" charset="0"/>
              <a:buChar char="•"/>
            </a:pPr>
            <a:r>
              <a:rPr lang="cs-CZ" sz="1200" b="1" dirty="0">
                <a:solidFill>
                  <a:schemeClr val="tx1"/>
                </a:solidFill>
              </a:rPr>
              <a:t>Oproti roku 20</a:t>
            </a:r>
            <a:r>
              <a:rPr lang="cs-CZ" sz="1200" b="1" dirty="0"/>
              <a:t>09</a:t>
            </a:r>
            <a:r>
              <a:rPr lang="cs-CZ" sz="1200" dirty="0"/>
              <a:t> vzrost podíl ekonomicky aktivních otců, kteří uvedli, že jim jejich zaměstnavatel umožňuje se dostatečně věnovat každodenní péči </a:t>
            </a:r>
            <a:br>
              <a:rPr lang="cs-CZ" sz="1200" dirty="0"/>
            </a:br>
            <a:r>
              <a:rPr lang="cs-CZ" sz="1200" dirty="0"/>
              <a:t>o děti. A to z přibližně poloviny na 8 z 10 otců.</a:t>
            </a:r>
            <a:endParaRPr lang="cs-CZ" sz="1200" b="1" dirty="0">
              <a:solidFill>
                <a:schemeClr val="tx1"/>
              </a:solidFill>
            </a:endParaRPr>
          </a:p>
        </p:txBody>
      </p:sp>
      <p:pic>
        <p:nvPicPr>
          <p:cNvPr id="13" name="Obrázek 12">
            <a:extLst>
              <a:ext uri="{FF2B5EF4-FFF2-40B4-BE49-F238E27FC236}">
                <a16:creationId xmlns:a16="http://schemas.microsoft.com/office/drawing/2014/main" id="{22EDA685-4F45-47DD-9B89-B4D76299FEFE}"/>
              </a:ext>
            </a:extLst>
          </p:cNvPr>
          <p:cNvPicPr>
            <a:picLocks noChangeAspect="1"/>
          </p:cNvPicPr>
          <p:nvPr/>
        </p:nvPicPr>
        <p:blipFill rotWithShape="1">
          <a:blip r:embed="rId5"/>
          <a:srcRect t="40103" r="55989" b="56753"/>
          <a:stretch/>
        </p:blipFill>
        <p:spPr>
          <a:xfrm>
            <a:off x="5945532" y="5263919"/>
            <a:ext cx="4753003" cy="159683"/>
          </a:xfrm>
          <a:prstGeom prst="rect">
            <a:avLst/>
          </a:prstGeom>
        </p:spPr>
      </p:pic>
      <p:sp>
        <p:nvSpPr>
          <p:cNvPr id="15" name="Zaoblený obdélník 6">
            <a:extLst>
              <a:ext uri="{FF2B5EF4-FFF2-40B4-BE49-F238E27FC236}">
                <a16:creationId xmlns:a16="http://schemas.microsoft.com/office/drawing/2014/main" id="{CAC8B073-AD12-498F-9016-3BFF27089505}"/>
              </a:ext>
            </a:extLst>
          </p:cNvPr>
          <p:cNvSpPr/>
          <p:nvPr/>
        </p:nvSpPr>
        <p:spPr>
          <a:xfrm>
            <a:off x="6702413" y="2622430"/>
            <a:ext cx="4261761" cy="2814022"/>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200" b="1" dirty="0">
                <a:solidFill>
                  <a:schemeClr val="tx1"/>
                </a:solidFill>
              </a:rPr>
              <a:t>Zaměstnanci</a:t>
            </a: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a:p>
            <a:pPr algn="ctr"/>
            <a:endParaRPr lang="cs-CZ" sz="1200" b="1" dirty="0">
              <a:solidFill>
                <a:schemeClr val="tx1"/>
              </a:solidFill>
            </a:endParaRPr>
          </a:p>
        </p:txBody>
      </p:sp>
      <p:sp>
        <p:nvSpPr>
          <p:cNvPr id="16" name="Obdélník 15">
            <a:extLst>
              <a:ext uri="{FF2B5EF4-FFF2-40B4-BE49-F238E27FC236}">
                <a16:creationId xmlns:a16="http://schemas.microsoft.com/office/drawing/2014/main" id="{89705D0A-864F-41F2-9AFA-E5E35D5389B9}"/>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pic>
        <p:nvPicPr>
          <p:cNvPr id="9" name="Obrázek 8">
            <a:extLst>
              <a:ext uri="{FF2B5EF4-FFF2-40B4-BE49-F238E27FC236}">
                <a16:creationId xmlns:a16="http://schemas.microsoft.com/office/drawing/2014/main" id="{1E89481E-BC84-4B46-B0FD-899802BAF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802" y="3666146"/>
            <a:ext cx="855313" cy="855313"/>
          </a:xfrm>
          <a:prstGeom prst="rect">
            <a:avLst/>
          </a:prstGeom>
        </p:spPr>
      </p:pic>
    </p:spTree>
    <p:extLst>
      <p:ext uri="{BB962C8B-B14F-4D97-AF65-F5344CB8AC3E}">
        <p14:creationId xmlns:p14="http://schemas.microsoft.com/office/powerpoint/2010/main" val="334462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Zaměstnání a čas na děti</a:t>
            </a:r>
          </a:p>
        </p:txBody>
      </p:sp>
      <p:sp>
        <p:nvSpPr>
          <p:cNvPr id="14" name="Obdélník 13">
            <a:extLst>
              <a:ext uri="{FF2B5EF4-FFF2-40B4-BE49-F238E27FC236}">
                <a16:creationId xmlns:a16="http://schemas.microsoft.com/office/drawing/2014/main" id="{C9E1C8E1-7976-44A4-9538-7C8E39575EA7}"/>
              </a:ext>
            </a:extLst>
          </p:cNvPr>
          <p:cNvSpPr/>
          <p:nvPr/>
        </p:nvSpPr>
        <p:spPr>
          <a:xfrm>
            <a:off x="640935" y="1258674"/>
            <a:ext cx="10804429" cy="15358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5" name="Obdélník 14">
            <a:extLst>
              <a:ext uri="{FF2B5EF4-FFF2-40B4-BE49-F238E27FC236}">
                <a16:creationId xmlns:a16="http://schemas.microsoft.com/office/drawing/2014/main" id="{684E2FBA-F833-4D1E-97A9-3B43BFB24B33}"/>
              </a:ext>
            </a:extLst>
          </p:cNvPr>
          <p:cNvSpPr/>
          <p:nvPr/>
        </p:nvSpPr>
        <p:spPr>
          <a:xfrm>
            <a:off x="640935" y="1236276"/>
            <a:ext cx="10804429" cy="38657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TOP 5 benefity, o které by měli zájem </a:t>
            </a:r>
          </a:p>
        </p:txBody>
      </p:sp>
      <p:sp>
        <p:nvSpPr>
          <p:cNvPr id="24" name="Obdélník 23">
            <a:extLst>
              <a:ext uri="{FF2B5EF4-FFF2-40B4-BE49-F238E27FC236}">
                <a16:creationId xmlns:a16="http://schemas.microsoft.com/office/drawing/2014/main" id="{09DC0706-B39B-4946-B7F5-4090EB300156}"/>
              </a:ext>
            </a:extLst>
          </p:cNvPr>
          <p:cNvSpPr/>
          <p:nvPr/>
        </p:nvSpPr>
        <p:spPr>
          <a:xfrm>
            <a:off x="1193515" y="2297342"/>
            <a:ext cx="2114330" cy="415498"/>
          </a:xfrm>
          <a:prstGeom prst="rect">
            <a:avLst/>
          </a:prstGeom>
        </p:spPr>
        <p:txBody>
          <a:bodyPr wrap="square">
            <a:spAutoFit/>
          </a:bodyPr>
          <a:lstStyle/>
          <a:p>
            <a:pPr algn="ctr"/>
            <a:r>
              <a:rPr lang="cs-CZ" sz="1050" dirty="0"/>
              <a:t>Finanční příspěvky</a:t>
            </a:r>
          </a:p>
          <a:p>
            <a:pPr algn="ctr"/>
            <a:r>
              <a:rPr lang="cs-CZ" sz="1050" dirty="0"/>
              <a:t>na rodinné aktivity</a:t>
            </a:r>
          </a:p>
        </p:txBody>
      </p:sp>
      <p:sp>
        <p:nvSpPr>
          <p:cNvPr id="25" name="Obdélník 24">
            <a:extLst>
              <a:ext uri="{FF2B5EF4-FFF2-40B4-BE49-F238E27FC236}">
                <a16:creationId xmlns:a16="http://schemas.microsoft.com/office/drawing/2014/main" id="{37CA19A3-0BC1-450E-9166-229F4ED5346A}"/>
              </a:ext>
            </a:extLst>
          </p:cNvPr>
          <p:cNvSpPr/>
          <p:nvPr/>
        </p:nvSpPr>
        <p:spPr>
          <a:xfrm>
            <a:off x="3308316" y="2300754"/>
            <a:ext cx="1983133" cy="253916"/>
          </a:xfrm>
          <a:prstGeom prst="rect">
            <a:avLst/>
          </a:prstGeom>
        </p:spPr>
        <p:txBody>
          <a:bodyPr wrap="square">
            <a:spAutoFit/>
          </a:bodyPr>
          <a:lstStyle/>
          <a:p>
            <a:pPr algn="ctr"/>
            <a:r>
              <a:rPr lang="cs-CZ" sz="1050" dirty="0"/>
              <a:t>Placené volno</a:t>
            </a:r>
          </a:p>
        </p:txBody>
      </p:sp>
      <p:sp>
        <p:nvSpPr>
          <p:cNvPr id="28" name="Obdélník 27">
            <a:extLst>
              <a:ext uri="{FF2B5EF4-FFF2-40B4-BE49-F238E27FC236}">
                <a16:creationId xmlns:a16="http://schemas.microsoft.com/office/drawing/2014/main" id="{1E8C53AA-C6F2-4BFA-BE35-884BE18D6681}"/>
              </a:ext>
            </a:extLst>
          </p:cNvPr>
          <p:cNvSpPr/>
          <p:nvPr/>
        </p:nvSpPr>
        <p:spPr>
          <a:xfrm>
            <a:off x="4837043" y="2331526"/>
            <a:ext cx="2197128" cy="415498"/>
          </a:xfrm>
          <a:prstGeom prst="rect">
            <a:avLst/>
          </a:prstGeom>
        </p:spPr>
        <p:txBody>
          <a:bodyPr wrap="square">
            <a:spAutoFit/>
          </a:bodyPr>
          <a:lstStyle/>
          <a:p>
            <a:pPr algn="ctr"/>
            <a:r>
              <a:rPr lang="cs-CZ" sz="1050" dirty="0"/>
              <a:t>Flexibilní</a:t>
            </a:r>
          </a:p>
          <a:p>
            <a:pPr algn="ctr"/>
            <a:r>
              <a:rPr lang="cs-CZ" sz="1050" dirty="0"/>
              <a:t>pracovní doba</a:t>
            </a:r>
          </a:p>
        </p:txBody>
      </p:sp>
      <p:sp>
        <p:nvSpPr>
          <p:cNvPr id="29" name="Obdélník 28">
            <a:extLst>
              <a:ext uri="{FF2B5EF4-FFF2-40B4-BE49-F238E27FC236}">
                <a16:creationId xmlns:a16="http://schemas.microsoft.com/office/drawing/2014/main" id="{09902848-DEC0-422A-BCCE-59C22CBE376E}"/>
              </a:ext>
            </a:extLst>
          </p:cNvPr>
          <p:cNvSpPr/>
          <p:nvPr/>
        </p:nvSpPr>
        <p:spPr>
          <a:xfrm>
            <a:off x="6741563" y="2278768"/>
            <a:ext cx="2117452" cy="253916"/>
          </a:xfrm>
          <a:prstGeom prst="rect">
            <a:avLst/>
          </a:prstGeom>
        </p:spPr>
        <p:txBody>
          <a:bodyPr wrap="square">
            <a:spAutoFit/>
          </a:bodyPr>
          <a:lstStyle/>
          <a:p>
            <a:pPr algn="ctr"/>
            <a:r>
              <a:rPr lang="cs-CZ" sz="1050" dirty="0" err="1"/>
              <a:t>Home</a:t>
            </a:r>
            <a:r>
              <a:rPr lang="cs-CZ" sz="1050" dirty="0"/>
              <a:t> office</a:t>
            </a:r>
          </a:p>
        </p:txBody>
      </p:sp>
      <p:sp>
        <p:nvSpPr>
          <p:cNvPr id="30" name="TextovéPole 29">
            <a:extLst>
              <a:ext uri="{FF2B5EF4-FFF2-40B4-BE49-F238E27FC236}">
                <a16:creationId xmlns:a16="http://schemas.microsoft.com/office/drawing/2014/main" id="{D66889DF-0694-40B9-9E32-6CE1139BBD52}"/>
              </a:ext>
            </a:extLst>
          </p:cNvPr>
          <p:cNvSpPr txBox="1"/>
          <p:nvPr/>
        </p:nvSpPr>
        <p:spPr>
          <a:xfrm>
            <a:off x="2331698" y="1819041"/>
            <a:ext cx="648210" cy="369332"/>
          </a:xfrm>
          <a:prstGeom prst="rect">
            <a:avLst/>
          </a:prstGeom>
          <a:noFill/>
        </p:spPr>
        <p:txBody>
          <a:bodyPr wrap="square" rtlCol="0">
            <a:spAutoFit/>
          </a:bodyPr>
          <a:lstStyle/>
          <a:p>
            <a:r>
              <a:rPr lang="cs-CZ" b="1" dirty="0">
                <a:solidFill>
                  <a:srgbClr val="009DD9"/>
                </a:solidFill>
              </a:rPr>
              <a:t>61 %</a:t>
            </a:r>
          </a:p>
        </p:txBody>
      </p:sp>
      <p:sp>
        <p:nvSpPr>
          <p:cNvPr id="31" name="TextovéPole 30">
            <a:extLst>
              <a:ext uri="{FF2B5EF4-FFF2-40B4-BE49-F238E27FC236}">
                <a16:creationId xmlns:a16="http://schemas.microsoft.com/office/drawing/2014/main" id="{693DF857-4052-4D7D-B1C1-70A230DD61AA}"/>
              </a:ext>
            </a:extLst>
          </p:cNvPr>
          <p:cNvSpPr txBox="1"/>
          <p:nvPr/>
        </p:nvSpPr>
        <p:spPr>
          <a:xfrm>
            <a:off x="4397866" y="1832479"/>
            <a:ext cx="648210" cy="369332"/>
          </a:xfrm>
          <a:prstGeom prst="rect">
            <a:avLst/>
          </a:prstGeom>
          <a:noFill/>
        </p:spPr>
        <p:txBody>
          <a:bodyPr wrap="square" rtlCol="0">
            <a:spAutoFit/>
          </a:bodyPr>
          <a:lstStyle/>
          <a:p>
            <a:r>
              <a:rPr lang="cs-CZ" b="1" dirty="0">
                <a:solidFill>
                  <a:srgbClr val="009DD9"/>
                </a:solidFill>
              </a:rPr>
              <a:t>46 %</a:t>
            </a:r>
          </a:p>
        </p:txBody>
      </p:sp>
      <p:sp>
        <p:nvSpPr>
          <p:cNvPr id="32" name="TextovéPole 31">
            <a:extLst>
              <a:ext uri="{FF2B5EF4-FFF2-40B4-BE49-F238E27FC236}">
                <a16:creationId xmlns:a16="http://schemas.microsoft.com/office/drawing/2014/main" id="{880A3152-0071-410A-931D-57E8CD2A19FD}"/>
              </a:ext>
            </a:extLst>
          </p:cNvPr>
          <p:cNvSpPr txBox="1"/>
          <p:nvPr/>
        </p:nvSpPr>
        <p:spPr>
          <a:xfrm>
            <a:off x="6223870" y="1832479"/>
            <a:ext cx="648210" cy="369332"/>
          </a:xfrm>
          <a:prstGeom prst="rect">
            <a:avLst/>
          </a:prstGeom>
          <a:noFill/>
        </p:spPr>
        <p:txBody>
          <a:bodyPr wrap="square" rtlCol="0">
            <a:spAutoFit/>
          </a:bodyPr>
          <a:lstStyle/>
          <a:p>
            <a:r>
              <a:rPr lang="cs-CZ" b="1" dirty="0">
                <a:solidFill>
                  <a:srgbClr val="009DD9"/>
                </a:solidFill>
              </a:rPr>
              <a:t>43 %</a:t>
            </a:r>
          </a:p>
        </p:txBody>
      </p:sp>
      <p:sp>
        <p:nvSpPr>
          <p:cNvPr id="33" name="TextovéPole 32">
            <a:extLst>
              <a:ext uri="{FF2B5EF4-FFF2-40B4-BE49-F238E27FC236}">
                <a16:creationId xmlns:a16="http://schemas.microsoft.com/office/drawing/2014/main" id="{6EB99640-F62D-484F-8F21-D174F3C34A09}"/>
              </a:ext>
            </a:extLst>
          </p:cNvPr>
          <p:cNvSpPr txBox="1"/>
          <p:nvPr/>
        </p:nvSpPr>
        <p:spPr>
          <a:xfrm>
            <a:off x="8063312" y="1814023"/>
            <a:ext cx="648210" cy="369332"/>
          </a:xfrm>
          <a:prstGeom prst="rect">
            <a:avLst/>
          </a:prstGeom>
          <a:noFill/>
        </p:spPr>
        <p:txBody>
          <a:bodyPr wrap="square" rtlCol="0">
            <a:spAutoFit/>
          </a:bodyPr>
          <a:lstStyle/>
          <a:p>
            <a:r>
              <a:rPr lang="cs-CZ" b="1" dirty="0">
                <a:solidFill>
                  <a:srgbClr val="009DD9"/>
                </a:solidFill>
              </a:rPr>
              <a:t>38 %</a:t>
            </a:r>
          </a:p>
        </p:txBody>
      </p:sp>
      <p:sp>
        <p:nvSpPr>
          <p:cNvPr id="34" name="Obdélník 33">
            <a:extLst>
              <a:ext uri="{FF2B5EF4-FFF2-40B4-BE49-F238E27FC236}">
                <a16:creationId xmlns:a16="http://schemas.microsoft.com/office/drawing/2014/main" id="{EFAC3BB5-7A7E-4926-AE76-AC1148492A29}"/>
              </a:ext>
            </a:extLst>
          </p:cNvPr>
          <p:cNvSpPr/>
          <p:nvPr/>
        </p:nvSpPr>
        <p:spPr>
          <a:xfrm>
            <a:off x="8920022" y="2263585"/>
            <a:ext cx="1983133" cy="415498"/>
          </a:xfrm>
          <a:prstGeom prst="rect">
            <a:avLst/>
          </a:prstGeom>
        </p:spPr>
        <p:txBody>
          <a:bodyPr wrap="square">
            <a:spAutoFit/>
          </a:bodyPr>
          <a:lstStyle/>
          <a:p>
            <a:pPr algn="ctr"/>
            <a:r>
              <a:rPr lang="cs-CZ" sz="1050" dirty="0"/>
              <a:t>Zdravotní péče</a:t>
            </a:r>
          </a:p>
          <a:p>
            <a:pPr algn="ctr"/>
            <a:r>
              <a:rPr lang="cs-CZ" sz="1050" dirty="0"/>
              <a:t>o členy rodiny</a:t>
            </a:r>
          </a:p>
        </p:txBody>
      </p:sp>
      <p:sp>
        <p:nvSpPr>
          <p:cNvPr id="35" name="TextovéPole 34">
            <a:extLst>
              <a:ext uri="{FF2B5EF4-FFF2-40B4-BE49-F238E27FC236}">
                <a16:creationId xmlns:a16="http://schemas.microsoft.com/office/drawing/2014/main" id="{D60909F8-D1D9-46AE-8984-B4B545B5A334}"/>
              </a:ext>
            </a:extLst>
          </p:cNvPr>
          <p:cNvSpPr txBox="1"/>
          <p:nvPr/>
        </p:nvSpPr>
        <p:spPr>
          <a:xfrm>
            <a:off x="9871985" y="1863030"/>
            <a:ext cx="648210" cy="369332"/>
          </a:xfrm>
          <a:prstGeom prst="rect">
            <a:avLst/>
          </a:prstGeom>
          <a:noFill/>
        </p:spPr>
        <p:txBody>
          <a:bodyPr wrap="square" rtlCol="0">
            <a:spAutoFit/>
          </a:bodyPr>
          <a:lstStyle/>
          <a:p>
            <a:r>
              <a:rPr lang="cs-CZ" b="1" dirty="0">
                <a:solidFill>
                  <a:srgbClr val="009DD9"/>
                </a:solidFill>
              </a:rPr>
              <a:t>29 %</a:t>
            </a:r>
          </a:p>
        </p:txBody>
      </p:sp>
      <p:sp>
        <p:nvSpPr>
          <p:cNvPr id="40" name="TextovéPole 39">
            <a:extLst>
              <a:ext uri="{FF2B5EF4-FFF2-40B4-BE49-F238E27FC236}">
                <a16:creationId xmlns:a16="http://schemas.microsoft.com/office/drawing/2014/main" id="{01A775D8-2013-4ED4-A5F4-ACB3FE15062D}"/>
              </a:ext>
            </a:extLst>
          </p:cNvPr>
          <p:cNvSpPr txBox="1"/>
          <p:nvPr/>
        </p:nvSpPr>
        <p:spPr>
          <a:xfrm>
            <a:off x="9921995" y="2599840"/>
            <a:ext cx="1768983" cy="400110"/>
          </a:xfrm>
          <a:prstGeom prst="rect">
            <a:avLst/>
          </a:prstGeom>
          <a:noFill/>
        </p:spPr>
        <p:txBody>
          <a:bodyPr wrap="square" rtlCol="0">
            <a:spAutoFit/>
          </a:bodyPr>
          <a:lstStyle/>
          <a:p>
            <a:r>
              <a:rPr lang="cs-CZ" sz="1000" i="1" dirty="0"/>
              <a:t>Základ: Celý vzorek, N=839</a:t>
            </a:r>
          </a:p>
          <a:p>
            <a:endParaRPr lang="cs-CZ" sz="1000" b="1" dirty="0"/>
          </a:p>
        </p:txBody>
      </p:sp>
      <p:sp>
        <p:nvSpPr>
          <p:cNvPr id="22" name="TextovéPole 21"/>
          <p:cNvSpPr txBox="1"/>
          <p:nvPr/>
        </p:nvSpPr>
        <p:spPr>
          <a:xfrm>
            <a:off x="640935" y="4401974"/>
            <a:ext cx="10804429" cy="2308324"/>
          </a:xfrm>
          <a:prstGeom prst="rect">
            <a:avLst/>
          </a:prstGeom>
          <a:noFill/>
          <a:ln>
            <a:solidFill>
              <a:schemeClr val="tx1"/>
            </a:solidFill>
          </a:ln>
        </p:spPr>
        <p:txBody>
          <a:bodyPr wrap="square" rtlCol="0">
            <a:spAutoFit/>
          </a:bodyPr>
          <a:lstStyle/>
          <a:p>
            <a:pPr algn="just"/>
            <a:r>
              <a:rPr lang="cs-CZ" sz="1200" dirty="0"/>
              <a:t>Z dotazovaných benefitů by </a:t>
            </a:r>
            <a:r>
              <a:rPr lang="cs-CZ" sz="1200" b="1" dirty="0"/>
              <a:t>pracující otcové uvítali nejvíce finanční příspěvky na rodinné aktivity </a:t>
            </a:r>
            <a:r>
              <a:rPr lang="cs-CZ" sz="1200" dirty="0"/>
              <a:t>(61 %) a </a:t>
            </a:r>
            <a:r>
              <a:rPr lang="cs-CZ" sz="1200" b="1" dirty="0"/>
              <a:t>placené</a:t>
            </a:r>
            <a:r>
              <a:rPr lang="cs-CZ" sz="1200" dirty="0"/>
              <a:t> </a:t>
            </a:r>
            <a:r>
              <a:rPr lang="cs-CZ" sz="1200" b="1" dirty="0"/>
              <a:t>volno</a:t>
            </a:r>
            <a:r>
              <a:rPr lang="cs-CZ" sz="1200" dirty="0"/>
              <a:t> (46 %). Dále jde o benefity, které podporují více času stráveného s rodinou jako např. </a:t>
            </a:r>
            <a:r>
              <a:rPr lang="cs-CZ" sz="1200" b="1" dirty="0"/>
              <a:t>flexibilní</a:t>
            </a:r>
            <a:r>
              <a:rPr lang="cs-CZ" sz="1200" dirty="0"/>
              <a:t> </a:t>
            </a:r>
            <a:r>
              <a:rPr lang="cs-CZ" sz="1200" b="1" dirty="0"/>
              <a:t>pracovní</a:t>
            </a:r>
            <a:r>
              <a:rPr lang="cs-CZ" sz="1200" dirty="0"/>
              <a:t> </a:t>
            </a:r>
            <a:r>
              <a:rPr lang="cs-CZ" sz="1200" b="1" dirty="0"/>
              <a:t>doba</a:t>
            </a:r>
            <a:r>
              <a:rPr lang="cs-CZ" sz="1200" dirty="0"/>
              <a:t> (46 %) a </a:t>
            </a:r>
            <a:r>
              <a:rPr lang="cs-CZ" sz="1200" b="1" dirty="0" err="1"/>
              <a:t>home</a:t>
            </a:r>
            <a:r>
              <a:rPr lang="cs-CZ" sz="1200" dirty="0"/>
              <a:t> </a:t>
            </a:r>
            <a:r>
              <a:rPr lang="cs-CZ" sz="1200" b="1" dirty="0"/>
              <a:t>office</a:t>
            </a:r>
            <a:r>
              <a:rPr lang="cs-CZ" sz="1200" dirty="0"/>
              <a:t> (38 %). Větší zájem je i o další benefity, které znamenají finanční úlevu tj. </a:t>
            </a:r>
            <a:r>
              <a:rPr lang="cs-CZ" sz="1200" b="1" dirty="0"/>
              <a:t>zdravotní</a:t>
            </a:r>
            <a:r>
              <a:rPr lang="cs-CZ" sz="1200" dirty="0"/>
              <a:t> </a:t>
            </a:r>
            <a:r>
              <a:rPr lang="cs-CZ" sz="1200" b="1" dirty="0"/>
              <a:t>péče</a:t>
            </a:r>
            <a:r>
              <a:rPr lang="cs-CZ" sz="1200" dirty="0"/>
              <a:t> </a:t>
            </a:r>
            <a:r>
              <a:rPr lang="cs-CZ" sz="1200" b="1" dirty="0"/>
              <a:t>o členy rodiny </a:t>
            </a:r>
            <a:r>
              <a:rPr lang="cs-CZ" sz="1200" dirty="0"/>
              <a:t>(29 %) či </a:t>
            </a:r>
            <a:r>
              <a:rPr lang="cs-CZ" sz="1200" b="1" dirty="0"/>
              <a:t>příspěvek na jesle/školku</a:t>
            </a:r>
            <a:r>
              <a:rPr lang="cs-CZ" sz="1200" dirty="0"/>
              <a:t>.</a:t>
            </a:r>
          </a:p>
          <a:p>
            <a:pPr marL="171450" indent="-171450" algn="just">
              <a:buFont typeface="Arial" panose="020B0604020202020204" pitchFamily="34" charset="0"/>
              <a:buChar char="•"/>
            </a:pPr>
            <a:r>
              <a:rPr lang="cs-CZ" sz="1200" dirty="0"/>
              <a:t>Zájem o benefity - </a:t>
            </a:r>
            <a:r>
              <a:rPr lang="cs-CZ" sz="1200" b="1" dirty="0"/>
              <a:t>flexibilní</a:t>
            </a:r>
            <a:r>
              <a:rPr lang="cs-CZ" sz="1200" dirty="0"/>
              <a:t> </a:t>
            </a:r>
            <a:r>
              <a:rPr lang="cs-CZ" sz="1200" b="1" dirty="0"/>
              <a:t>pracovní</a:t>
            </a:r>
            <a:r>
              <a:rPr lang="cs-CZ" sz="1200" dirty="0"/>
              <a:t> </a:t>
            </a:r>
            <a:r>
              <a:rPr lang="cs-CZ" sz="1200" b="1" dirty="0"/>
              <a:t>doba</a:t>
            </a:r>
            <a:r>
              <a:rPr lang="cs-CZ" sz="1200" dirty="0"/>
              <a:t> či </a:t>
            </a:r>
            <a:r>
              <a:rPr lang="cs-CZ" sz="1200" b="1" dirty="0" err="1"/>
              <a:t>home</a:t>
            </a:r>
            <a:r>
              <a:rPr lang="cs-CZ" sz="1200" dirty="0"/>
              <a:t> </a:t>
            </a:r>
            <a:r>
              <a:rPr lang="cs-CZ" sz="1200" b="1" dirty="0"/>
              <a:t>office</a:t>
            </a:r>
            <a:r>
              <a:rPr lang="cs-CZ" sz="1200" dirty="0"/>
              <a:t> roste s </a:t>
            </a:r>
            <a:r>
              <a:rPr lang="cs-CZ" sz="1200" b="1" dirty="0"/>
              <a:t>vyšším</a:t>
            </a:r>
            <a:r>
              <a:rPr lang="cs-CZ" sz="1200" dirty="0"/>
              <a:t> </a:t>
            </a:r>
            <a:r>
              <a:rPr lang="cs-CZ" sz="1200" b="1" dirty="0"/>
              <a:t>vzděláním</a:t>
            </a:r>
            <a:r>
              <a:rPr lang="cs-CZ" sz="1200" dirty="0"/>
              <a:t> respondentů. Naopak možnost </a:t>
            </a:r>
            <a:r>
              <a:rPr lang="cs-CZ" sz="1200" b="1" dirty="0"/>
              <a:t>prohození směn </a:t>
            </a:r>
            <a:r>
              <a:rPr lang="cs-CZ" sz="1200" dirty="0"/>
              <a:t>je významnější u otců se </a:t>
            </a:r>
            <a:r>
              <a:rPr lang="cs-CZ" sz="1200" b="1" dirty="0"/>
              <a:t>základním</a:t>
            </a:r>
            <a:r>
              <a:rPr lang="cs-CZ" sz="1200" dirty="0"/>
              <a:t> </a:t>
            </a:r>
            <a:r>
              <a:rPr lang="cs-CZ" sz="1200" b="1" dirty="0"/>
              <a:t>vzděláním</a:t>
            </a:r>
            <a:r>
              <a:rPr lang="cs-CZ" sz="1200" dirty="0"/>
              <a:t>. Tento rozdíl odpovídá předpokládáním pracovním příležitostem jednotlivých skupin.</a:t>
            </a:r>
          </a:p>
          <a:p>
            <a:pPr marL="171450" indent="-171450" algn="just">
              <a:buFont typeface="Arial" panose="020B0604020202020204" pitchFamily="34" charset="0"/>
              <a:buChar char="•"/>
            </a:pPr>
            <a:r>
              <a:rPr lang="cs-CZ" sz="1200" b="1" dirty="0"/>
              <a:t>O příspěvek na jesle/školku </a:t>
            </a:r>
            <a:r>
              <a:rPr lang="cs-CZ" sz="1200" dirty="0"/>
              <a:t>případně o </a:t>
            </a:r>
            <a:r>
              <a:rPr lang="cs-CZ" sz="1200" b="1" dirty="0"/>
              <a:t>podnikové</a:t>
            </a:r>
            <a:r>
              <a:rPr lang="cs-CZ" sz="1200" dirty="0"/>
              <a:t> </a:t>
            </a:r>
            <a:r>
              <a:rPr lang="cs-CZ" sz="1200" b="1" dirty="0"/>
              <a:t>jesle</a:t>
            </a:r>
            <a:r>
              <a:rPr lang="cs-CZ" sz="1200" dirty="0"/>
              <a:t>/</a:t>
            </a:r>
            <a:r>
              <a:rPr lang="cs-CZ" sz="1200" b="1" dirty="0"/>
              <a:t>školku</a:t>
            </a:r>
            <a:r>
              <a:rPr lang="cs-CZ" sz="1200" dirty="0"/>
              <a:t> mají větší zájem zejména </a:t>
            </a:r>
            <a:r>
              <a:rPr lang="cs-CZ" sz="1200" b="1" dirty="0"/>
              <a:t>mladší</a:t>
            </a:r>
            <a:r>
              <a:rPr lang="cs-CZ" sz="1200" dirty="0"/>
              <a:t> </a:t>
            </a:r>
            <a:r>
              <a:rPr lang="cs-CZ" sz="1200" b="1" dirty="0"/>
              <a:t>respondenti</a:t>
            </a:r>
            <a:r>
              <a:rPr lang="cs-CZ" sz="1200" dirty="0"/>
              <a:t>, resp. otcové </a:t>
            </a:r>
            <a:r>
              <a:rPr lang="cs-CZ" sz="1200" b="1" dirty="0"/>
              <a:t>mladších</a:t>
            </a:r>
            <a:r>
              <a:rPr lang="cs-CZ" sz="1200" dirty="0"/>
              <a:t> </a:t>
            </a:r>
            <a:r>
              <a:rPr lang="cs-CZ" sz="1200" b="1" dirty="0"/>
              <a:t>dětí</a:t>
            </a:r>
            <a:r>
              <a:rPr lang="cs-CZ" sz="1200" dirty="0"/>
              <a:t>.</a:t>
            </a:r>
          </a:p>
          <a:p>
            <a:pPr marL="171450" indent="-171450" algn="just">
              <a:buFont typeface="Arial" panose="020B0604020202020204" pitchFamily="34" charset="0"/>
              <a:buChar char="•"/>
            </a:pPr>
            <a:endParaRPr lang="cs-CZ" sz="1200" dirty="0"/>
          </a:p>
          <a:p>
            <a:pPr algn="just"/>
            <a:r>
              <a:rPr lang="cs-CZ" sz="1200" dirty="0"/>
              <a:t>Naopak mezi benefity, které momentálně ekonomicky aktivní otcové v současnosti </a:t>
            </a:r>
            <a:r>
              <a:rPr lang="cs-CZ" sz="1200" b="1" dirty="0"/>
              <a:t>mají</a:t>
            </a:r>
            <a:r>
              <a:rPr lang="cs-CZ" sz="1200" dirty="0"/>
              <a:t> patří zejména ty, které pouze umožňují </a:t>
            </a:r>
            <a:r>
              <a:rPr lang="cs-CZ" sz="1200" b="1" dirty="0"/>
              <a:t>vyšší časovou flexibilitu </a:t>
            </a:r>
            <a:r>
              <a:rPr lang="cs-CZ" sz="1200" dirty="0"/>
              <a:t>a už </a:t>
            </a:r>
            <a:r>
              <a:rPr lang="cs-CZ" sz="1200" b="1" dirty="0"/>
              <a:t>v menší míře finanční podporu rodiny otce</a:t>
            </a:r>
            <a:r>
              <a:rPr lang="cs-CZ" sz="1200" dirty="0"/>
              <a:t>. Jde zejména o možnost </a:t>
            </a:r>
            <a:r>
              <a:rPr lang="cs-CZ" sz="1200" b="1" dirty="0"/>
              <a:t>napracovat si </a:t>
            </a:r>
            <a:r>
              <a:rPr lang="cs-CZ" sz="1200" dirty="0"/>
              <a:t>(34 %), </a:t>
            </a:r>
            <a:r>
              <a:rPr lang="cs-CZ" sz="1200" b="1" dirty="0"/>
              <a:t>flexibilní pracovní dobu</a:t>
            </a:r>
            <a:r>
              <a:rPr lang="cs-CZ" sz="1200" dirty="0"/>
              <a:t> (32 %), </a:t>
            </a:r>
            <a:r>
              <a:rPr lang="cs-CZ" sz="1200" b="1" dirty="0"/>
              <a:t>prohození směn </a:t>
            </a:r>
            <a:r>
              <a:rPr lang="cs-CZ" sz="1200" dirty="0"/>
              <a:t>(28 %) nebo </a:t>
            </a:r>
            <a:r>
              <a:rPr lang="cs-CZ" sz="1200" b="1" dirty="0" err="1"/>
              <a:t>home</a:t>
            </a:r>
            <a:r>
              <a:rPr lang="cs-CZ" sz="1200" b="1" dirty="0"/>
              <a:t> office </a:t>
            </a:r>
            <a:r>
              <a:rPr lang="cs-CZ" sz="1200" dirty="0"/>
              <a:t>(23 %).</a:t>
            </a:r>
          </a:p>
          <a:p>
            <a:pPr marL="171450" indent="-171450" algn="just">
              <a:buFont typeface="Arial" panose="020B0604020202020204" pitchFamily="34" charset="0"/>
              <a:buChar char="•"/>
            </a:pPr>
            <a:r>
              <a:rPr lang="cs-CZ" sz="1200" dirty="0"/>
              <a:t>Benefity na </a:t>
            </a:r>
            <a:r>
              <a:rPr lang="cs-CZ" sz="1200" b="1" dirty="0"/>
              <a:t>prvních</a:t>
            </a:r>
            <a:r>
              <a:rPr lang="cs-CZ" sz="1200" dirty="0"/>
              <a:t> </a:t>
            </a:r>
            <a:r>
              <a:rPr lang="cs-CZ" sz="1200" b="1" dirty="0"/>
              <a:t>pěti</a:t>
            </a:r>
            <a:r>
              <a:rPr lang="cs-CZ" sz="1200" dirty="0"/>
              <a:t> </a:t>
            </a:r>
            <a:r>
              <a:rPr lang="cs-CZ" sz="1200" b="1" dirty="0"/>
              <a:t>příčkách</a:t>
            </a:r>
            <a:r>
              <a:rPr lang="cs-CZ" sz="1200" dirty="0"/>
              <a:t> dostávají od svého zaměstnance zejména otcové z </a:t>
            </a:r>
            <a:r>
              <a:rPr lang="cs-CZ" sz="1200" b="1" dirty="0"/>
              <a:t>nejmladší</a:t>
            </a:r>
            <a:r>
              <a:rPr lang="cs-CZ" sz="1200" dirty="0"/>
              <a:t> </a:t>
            </a:r>
            <a:r>
              <a:rPr lang="cs-CZ" sz="1200" b="1" dirty="0"/>
              <a:t>věkové</a:t>
            </a:r>
            <a:r>
              <a:rPr lang="cs-CZ" sz="1200" dirty="0"/>
              <a:t> skupiny.</a:t>
            </a:r>
          </a:p>
          <a:p>
            <a:pPr marL="171450" indent="-171450" algn="just">
              <a:buFont typeface="Arial" panose="020B0604020202020204" pitchFamily="34" charset="0"/>
              <a:buChar char="•"/>
            </a:pPr>
            <a:r>
              <a:rPr lang="cs-CZ" sz="1200" dirty="0"/>
              <a:t>Podobně jako u benefitů, které by si otcové přáli i zde vidíme, nárůst </a:t>
            </a:r>
            <a:r>
              <a:rPr lang="cs-CZ" sz="1200" b="1" dirty="0"/>
              <a:t>flexibilní</a:t>
            </a:r>
            <a:r>
              <a:rPr lang="cs-CZ" sz="1200" dirty="0"/>
              <a:t> </a:t>
            </a:r>
            <a:r>
              <a:rPr lang="cs-CZ" sz="1200" b="1" dirty="0"/>
              <a:t>pracovní</a:t>
            </a:r>
            <a:r>
              <a:rPr lang="cs-CZ" sz="1200" dirty="0"/>
              <a:t> doby a možnosti </a:t>
            </a:r>
            <a:r>
              <a:rPr lang="cs-CZ" sz="1200" b="1" dirty="0" err="1"/>
              <a:t>home</a:t>
            </a:r>
            <a:r>
              <a:rPr lang="cs-CZ" sz="1200" dirty="0"/>
              <a:t> </a:t>
            </a:r>
            <a:r>
              <a:rPr lang="cs-CZ" sz="1200" b="1" dirty="0"/>
              <a:t>office</a:t>
            </a:r>
            <a:r>
              <a:rPr lang="cs-CZ" sz="1200" dirty="0"/>
              <a:t> u respondentů s </a:t>
            </a:r>
            <a:r>
              <a:rPr lang="cs-CZ" sz="1200" b="1" dirty="0"/>
              <a:t>vyšším</a:t>
            </a:r>
            <a:r>
              <a:rPr lang="cs-CZ" sz="1200" dirty="0"/>
              <a:t> </a:t>
            </a:r>
            <a:r>
              <a:rPr lang="cs-CZ" sz="1200" b="1" dirty="0"/>
              <a:t>vzděláním</a:t>
            </a:r>
            <a:r>
              <a:rPr lang="cs-CZ" sz="1200" dirty="0"/>
              <a:t> a naopak pokles u </a:t>
            </a:r>
            <a:r>
              <a:rPr lang="cs-CZ" sz="1200" b="1" dirty="0"/>
              <a:t>prohození</a:t>
            </a:r>
            <a:r>
              <a:rPr lang="cs-CZ" sz="1200" dirty="0"/>
              <a:t> </a:t>
            </a:r>
            <a:r>
              <a:rPr lang="cs-CZ" sz="1200" b="1" dirty="0"/>
              <a:t>směn</a:t>
            </a:r>
            <a:r>
              <a:rPr lang="cs-CZ" sz="1200" dirty="0"/>
              <a:t>, které spíše zaměstnavatelé poskytují </a:t>
            </a:r>
            <a:r>
              <a:rPr lang="cs-CZ" sz="1200" b="1" dirty="0"/>
              <a:t>dotázaným</a:t>
            </a:r>
            <a:r>
              <a:rPr lang="cs-CZ" sz="1200" dirty="0"/>
              <a:t> </a:t>
            </a:r>
            <a:r>
              <a:rPr lang="cs-CZ" sz="1200" b="1" dirty="0"/>
              <a:t>bez</a:t>
            </a:r>
            <a:r>
              <a:rPr lang="cs-CZ" sz="1200" dirty="0"/>
              <a:t> </a:t>
            </a:r>
            <a:r>
              <a:rPr lang="cs-CZ" sz="1200" b="1" dirty="0"/>
              <a:t>maturity</a:t>
            </a:r>
            <a:r>
              <a:rPr lang="cs-CZ" sz="1200" dirty="0"/>
              <a:t>.</a:t>
            </a:r>
          </a:p>
        </p:txBody>
      </p:sp>
      <p:sp>
        <p:nvSpPr>
          <p:cNvPr id="23" name="Obdélník 22">
            <a:extLst>
              <a:ext uri="{FF2B5EF4-FFF2-40B4-BE49-F238E27FC236}">
                <a16:creationId xmlns:a16="http://schemas.microsoft.com/office/drawing/2014/main" id="{1178636D-6AD8-429C-9D28-4F2830A82669}"/>
              </a:ext>
            </a:extLst>
          </p:cNvPr>
          <p:cNvSpPr/>
          <p:nvPr/>
        </p:nvSpPr>
        <p:spPr>
          <a:xfrm>
            <a:off x="640935" y="2855049"/>
            <a:ext cx="10804429" cy="1472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6" name="Obdélník 25">
            <a:extLst>
              <a:ext uri="{FF2B5EF4-FFF2-40B4-BE49-F238E27FC236}">
                <a16:creationId xmlns:a16="http://schemas.microsoft.com/office/drawing/2014/main" id="{F1B42095-6988-4FEB-98BC-ADC4715EDE6F}"/>
              </a:ext>
            </a:extLst>
          </p:cNvPr>
          <p:cNvSpPr/>
          <p:nvPr/>
        </p:nvSpPr>
        <p:spPr>
          <a:xfrm>
            <a:off x="640935" y="2851058"/>
            <a:ext cx="10804429" cy="386575"/>
          </a:xfrm>
          <a:prstGeom prst="rect">
            <a:avLst/>
          </a:prstGeom>
          <a:solidFill>
            <a:srgbClr val="B21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TOP 5 benefity, které pracující otcové mají</a:t>
            </a:r>
          </a:p>
        </p:txBody>
      </p:sp>
      <p:sp>
        <p:nvSpPr>
          <p:cNvPr id="27" name="Obdélník 26">
            <a:extLst>
              <a:ext uri="{FF2B5EF4-FFF2-40B4-BE49-F238E27FC236}">
                <a16:creationId xmlns:a16="http://schemas.microsoft.com/office/drawing/2014/main" id="{1A42B099-FFF4-4E12-B396-1432E0823FD9}"/>
              </a:ext>
            </a:extLst>
          </p:cNvPr>
          <p:cNvSpPr/>
          <p:nvPr/>
        </p:nvSpPr>
        <p:spPr>
          <a:xfrm>
            <a:off x="1193515" y="3893717"/>
            <a:ext cx="2114330" cy="415498"/>
          </a:xfrm>
          <a:prstGeom prst="rect">
            <a:avLst/>
          </a:prstGeom>
        </p:spPr>
        <p:txBody>
          <a:bodyPr wrap="square">
            <a:spAutoFit/>
          </a:bodyPr>
          <a:lstStyle/>
          <a:p>
            <a:pPr algn="ctr"/>
            <a:r>
              <a:rPr lang="cs-CZ" sz="1050" dirty="0"/>
              <a:t>Možnost</a:t>
            </a:r>
          </a:p>
          <a:p>
            <a:pPr algn="ctr"/>
            <a:r>
              <a:rPr lang="cs-CZ" sz="1050" dirty="0"/>
              <a:t>napracovat si</a:t>
            </a:r>
          </a:p>
        </p:txBody>
      </p:sp>
      <p:sp>
        <p:nvSpPr>
          <p:cNvPr id="36" name="Obdélník 35">
            <a:extLst>
              <a:ext uri="{FF2B5EF4-FFF2-40B4-BE49-F238E27FC236}">
                <a16:creationId xmlns:a16="http://schemas.microsoft.com/office/drawing/2014/main" id="{E267CD04-ECA9-4461-868E-50FC1125199A}"/>
              </a:ext>
            </a:extLst>
          </p:cNvPr>
          <p:cNvSpPr/>
          <p:nvPr/>
        </p:nvSpPr>
        <p:spPr>
          <a:xfrm>
            <a:off x="3299770" y="3931313"/>
            <a:ext cx="1983133" cy="415498"/>
          </a:xfrm>
          <a:prstGeom prst="rect">
            <a:avLst/>
          </a:prstGeom>
        </p:spPr>
        <p:txBody>
          <a:bodyPr wrap="square">
            <a:spAutoFit/>
          </a:bodyPr>
          <a:lstStyle/>
          <a:p>
            <a:pPr algn="ctr"/>
            <a:r>
              <a:rPr lang="cs-CZ" sz="1050" dirty="0"/>
              <a:t>Flexibilní</a:t>
            </a:r>
          </a:p>
          <a:p>
            <a:pPr algn="ctr"/>
            <a:r>
              <a:rPr lang="cs-CZ" sz="1050" dirty="0"/>
              <a:t>pracovní doba</a:t>
            </a:r>
          </a:p>
        </p:txBody>
      </p:sp>
      <p:sp>
        <p:nvSpPr>
          <p:cNvPr id="37" name="Obdélník 36">
            <a:extLst>
              <a:ext uri="{FF2B5EF4-FFF2-40B4-BE49-F238E27FC236}">
                <a16:creationId xmlns:a16="http://schemas.microsoft.com/office/drawing/2014/main" id="{76670C2A-762F-4E9A-A6B7-E5D0D5210CF9}"/>
              </a:ext>
            </a:extLst>
          </p:cNvPr>
          <p:cNvSpPr/>
          <p:nvPr/>
        </p:nvSpPr>
        <p:spPr>
          <a:xfrm>
            <a:off x="4859919" y="3893717"/>
            <a:ext cx="2197128" cy="253916"/>
          </a:xfrm>
          <a:prstGeom prst="rect">
            <a:avLst/>
          </a:prstGeom>
        </p:spPr>
        <p:txBody>
          <a:bodyPr wrap="square">
            <a:spAutoFit/>
          </a:bodyPr>
          <a:lstStyle/>
          <a:p>
            <a:pPr algn="ctr"/>
            <a:r>
              <a:rPr lang="cs-CZ" sz="1050" dirty="0"/>
              <a:t>Prohození směn</a:t>
            </a:r>
          </a:p>
        </p:txBody>
      </p:sp>
      <p:sp>
        <p:nvSpPr>
          <p:cNvPr id="38" name="Obdélník 37">
            <a:extLst>
              <a:ext uri="{FF2B5EF4-FFF2-40B4-BE49-F238E27FC236}">
                <a16:creationId xmlns:a16="http://schemas.microsoft.com/office/drawing/2014/main" id="{1E1C127D-F6FA-4C36-A746-1B6419CE90A7}"/>
              </a:ext>
            </a:extLst>
          </p:cNvPr>
          <p:cNvSpPr/>
          <p:nvPr/>
        </p:nvSpPr>
        <p:spPr>
          <a:xfrm>
            <a:off x="6741563" y="3875143"/>
            <a:ext cx="2117452" cy="253916"/>
          </a:xfrm>
          <a:prstGeom prst="rect">
            <a:avLst/>
          </a:prstGeom>
        </p:spPr>
        <p:txBody>
          <a:bodyPr wrap="square">
            <a:spAutoFit/>
          </a:bodyPr>
          <a:lstStyle/>
          <a:p>
            <a:pPr algn="ctr"/>
            <a:r>
              <a:rPr lang="cs-CZ" sz="1050" dirty="0" err="1"/>
              <a:t>Home</a:t>
            </a:r>
            <a:r>
              <a:rPr lang="cs-CZ" sz="1050" dirty="0"/>
              <a:t> office</a:t>
            </a:r>
          </a:p>
        </p:txBody>
      </p:sp>
      <p:sp>
        <p:nvSpPr>
          <p:cNvPr id="39" name="TextovéPole 38">
            <a:extLst>
              <a:ext uri="{FF2B5EF4-FFF2-40B4-BE49-F238E27FC236}">
                <a16:creationId xmlns:a16="http://schemas.microsoft.com/office/drawing/2014/main" id="{B08C3D20-E92E-4C18-B288-2E16D2061952}"/>
              </a:ext>
            </a:extLst>
          </p:cNvPr>
          <p:cNvSpPr txBox="1"/>
          <p:nvPr/>
        </p:nvSpPr>
        <p:spPr>
          <a:xfrm>
            <a:off x="2331698" y="3415416"/>
            <a:ext cx="648210" cy="369332"/>
          </a:xfrm>
          <a:prstGeom prst="rect">
            <a:avLst/>
          </a:prstGeom>
          <a:noFill/>
        </p:spPr>
        <p:txBody>
          <a:bodyPr wrap="square" rtlCol="0">
            <a:spAutoFit/>
          </a:bodyPr>
          <a:lstStyle/>
          <a:p>
            <a:r>
              <a:rPr lang="cs-CZ" b="1" dirty="0">
                <a:solidFill>
                  <a:srgbClr val="009DD9"/>
                </a:solidFill>
              </a:rPr>
              <a:t>34 %</a:t>
            </a:r>
          </a:p>
        </p:txBody>
      </p:sp>
      <p:sp>
        <p:nvSpPr>
          <p:cNvPr id="41" name="TextovéPole 40">
            <a:extLst>
              <a:ext uri="{FF2B5EF4-FFF2-40B4-BE49-F238E27FC236}">
                <a16:creationId xmlns:a16="http://schemas.microsoft.com/office/drawing/2014/main" id="{E48565CA-80EC-43B1-B9D5-F9580932AEEB}"/>
              </a:ext>
            </a:extLst>
          </p:cNvPr>
          <p:cNvSpPr txBox="1"/>
          <p:nvPr/>
        </p:nvSpPr>
        <p:spPr>
          <a:xfrm>
            <a:off x="4432050" y="3428854"/>
            <a:ext cx="648210" cy="369332"/>
          </a:xfrm>
          <a:prstGeom prst="rect">
            <a:avLst/>
          </a:prstGeom>
          <a:noFill/>
        </p:spPr>
        <p:txBody>
          <a:bodyPr wrap="square" rtlCol="0">
            <a:spAutoFit/>
          </a:bodyPr>
          <a:lstStyle/>
          <a:p>
            <a:r>
              <a:rPr lang="cs-CZ" b="1" dirty="0">
                <a:solidFill>
                  <a:srgbClr val="009DD9"/>
                </a:solidFill>
              </a:rPr>
              <a:t>32 %</a:t>
            </a:r>
          </a:p>
        </p:txBody>
      </p:sp>
      <p:sp>
        <p:nvSpPr>
          <p:cNvPr id="42" name="TextovéPole 41">
            <a:extLst>
              <a:ext uri="{FF2B5EF4-FFF2-40B4-BE49-F238E27FC236}">
                <a16:creationId xmlns:a16="http://schemas.microsoft.com/office/drawing/2014/main" id="{0E23074F-7E15-4C68-95C5-57EAC2E806AB}"/>
              </a:ext>
            </a:extLst>
          </p:cNvPr>
          <p:cNvSpPr txBox="1"/>
          <p:nvPr/>
        </p:nvSpPr>
        <p:spPr>
          <a:xfrm>
            <a:off x="6223870" y="3428854"/>
            <a:ext cx="648210" cy="369332"/>
          </a:xfrm>
          <a:prstGeom prst="rect">
            <a:avLst/>
          </a:prstGeom>
          <a:noFill/>
        </p:spPr>
        <p:txBody>
          <a:bodyPr wrap="square" rtlCol="0">
            <a:spAutoFit/>
          </a:bodyPr>
          <a:lstStyle/>
          <a:p>
            <a:r>
              <a:rPr lang="cs-CZ" b="1" dirty="0">
                <a:solidFill>
                  <a:srgbClr val="009DD9"/>
                </a:solidFill>
              </a:rPr>
              <a:t>28 %</a:t>
            </a:r>
          </a:p>
        </p:txBody>
      </p:sp>
      <p:sp>
        <p:nvSpPr>
          <p:cNvPr id="43" name="TextovéPole 42">
            <a:extLst>
              <a:ext uri="{FF2B5EF4-FFF2-40B4-BE49-F238E27FC236}">
                <a16:creationId xmlns:a16="http://schemas.microsoft.com/office/drawing/2014/main" id="{DAFEC53A-7608-4AE2-AA27-693F3F0FC9CD}"/>
              </a:ext>
            </a:extLst>
          </p:cNvPr>
          <p:cNvSpPr txBox="1"/>
          <p:nvPr/>
        </p:nvSpPr>
        <p:spPr>
          <a:xfrm>
            <a:off x="8063312" y="3410398"/>
            <a:ext cx="648210" cy="369332"/>
          </a:xfrm>
          <a:prstGeom prst="rect">
            <a:avLst/>
          </a:prstGeom>
          <a:noFill/>
        </p:spPr>
        <p:txBody>
          <a:bodyPr wrap="square" rtlCol="0">
            <a:spAutoFit/>
          </a:bodyPr>
          <a:lstStyle/>
          <a:p>
            <a:r>
              <a:rPr lang="cs-CZ" b="1" dirty="0">
                <a:solidFill>
                  <a:srgbClr val="009DD9"/>
                </a:solidFill>
              </a:rPr>
              <a:t>23 %</a:t>
            </a:r>
          </a:p>
        </p:txBody>
      </p:sp>
      <p:sp>
        <p:nvSpPr>
          <p:cNvPr id="44" name="Obdélník 43">
            <a:extLst>
              <a:ext uri="{FF2B5EF4-FFF2-40B4-BE49-F238E27FC236}">
                <a16:creationId xmlns:a16="http://schemas.microsoft.com/office/drawing/2014/main" id="{E3C3B0C9-4CEF-4C4B-8E97-F19DEF2832AC}"/>
              </a:ext>
            </a:extLst>
          </p:cNvPr>
          <p:cNvSpPr/>
          <p:nvPr/>
        </p:nvSpPr>
        <p:spPr>
          <a:xfrm>
            <a:off x="8920022" y="3859960"/>
            <a:ext cx="1983133" cy="253916"/>
          </a:xfrm>
          <a:prstGeom prst="rect">
            <a:avLst/>
          </a:prstGeom>
        </p:spPr>
        <p:txBody>
          <a:bodyPr wrap="square">
            <a:spAutoFit/>
          </a:bodyPr>
          <a:lstStyle/>
          <a:p>
            <a:pPr algn="ctr"/>
            <a:r>
              <a:rPr lang="cs-CZ" sz="1050" dirty="0"/>
              <a:t>Placené volno</a:t>
            </a:r>
          </a:p>
        </p:txBody>
      </p:sp>
      <p:sp>
        <p:nvSpPr>
          <p:cNvPr id="45" name="TextovéPole 44">
            <a:extLst>
              <a:ext uri="{FF2B5EF4-FFF2-40B4-BE49-F238E27FC236}">
                <a16:creationId xmlns:a16="http://schemas.microsoft.com/office/drawing/2014/main" id="{7AB688FB-0E21-49A3-9D27-CD053149B31E}"/>
              </a:ext>
            </a:extLst>
          </p:cNvPr>
          <p:cNvSpPr txBox="1"/>
          <p:nvPr/>
        </p:nvSpPr>
        <p:spPr>
          <a:xfrm>
            <a:off x="9871985" y="3459405"/>
            <a:ext cx="648210" cy="369332"/>
          </a:xfrm>
          <a:prstGeom prst="rect">
            <a:avLst/>
          </a:prstGeom>
          <a:noFill/>
        </p:spPr>
        <p:txBody>
          <a:bodyPr wrap="square" rtlCol="0">
            <a:spAutoFit/>
          </a:bodyPr>
          <a:lstStyle/>
          <a:p>
            <a:r>
              <a:rPr lang="cs-CZ" b="1" dirty="0">
                <a:solidFill>
                  <a:srgbClr val="009DD9"/>
                </a:solidFill>
              </a:rPr>
              <a:t>19 %</a:t>
            </a:r>
          </a:p>
        </p:txBody>
      </p:sp>
      <p:sp>
        <p:nvSpPr>
          <p:cNvPr id="46" name="TextovéPole 45">
            <a:extLst>
              <a:ext uri="{FF2B5EF4-FFF2-40B4-BE49-F238E27FC236}">
                <a16:creationId xmlns:a16="http://schemas.microsoft.com/office/drawing/2014/main" id="{671CDFFC-861C-4FFA-86D2-5B2341F88F9B}"/>
              </a:ext>
            </a:extLst>
          </p:cNvPr>
          <p:cNvSpPr txBox="1"/>
          <p:nvPr/>
        </p:nvSpPr>
        <p:spPr>
          <a:xfrm>
            <a:off x="9491403" y="4128514"/>
            <a:ext cx="2347068" cy="400110"/>
          </a:xfrm>
          <a:prstGeom prst="rect">
            <a:avLst/>
          </a:prstGeom>
          <a:noFill/>
        </p:spPr>
        <p:txBody>
          <a:bodyPr wrap="square" rtlCol="0">
            <a:spAutoFit/>
          </a:bodyPr>
          <a:lstStyle/>
          <a:p>
            <a:r>
              <a:rPr lang="cs-CZ" sz="1000" i="1" dirty="0"/>
              <a:t>Základ: Ekonomicky aktivní, N=806</a:t>
            </a:r>
          </a:p>
          <a:p>
            <a:endParaRPr lang="cs-CZ" sz="1000" b="1" dirty="0"/>
          </a:p>
        </p:txBody>
      </p:sp>
      <p:pic>
        <p:nvPicPr>
          <p:cNvPr id="4" name="Obrázek 3">
            <a:extLst>
              <a:ext uri="{FF2B5EF4-FFF2-40B4-BE49-F238E27FC236}">
                <a16:creationId xmlns:a16="http://schemas.microsoft.com/office/drawing/2014/main" id="{9669CB39-760A-4D77-9B04-122386F49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8085" y="1729877"/>
            <a:ext cx="565470" cy="565470"/>
          </a:xfrm>
          <a:prstGeom prst="rect">
            <a:avLst/>
          </a:prstGeom>
        </p:spPr>
      </p:pic>
      <p:pic>
        <p:nvPicPr>
          <p:cNvPr id="6" name="Obrázek 5">
            <a:extLst>
              <a:ext uri="{FF2B5EF4-FFF2-40B4-BE49-F238E27FC236}">
                <a16:creationId xmlns:a16="http://schemas.microsoft.com/office/drawing/2014/main" id="{19B95348-DEAC-4B7E-AA19-C7F29F19E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102" y="1734663"/>
            <a:ext cx="609605" cy="609605"/>
          </a:xfrm>
          <a:prstGeom prst="rect">
            <a:avLst/>
          </a:prstGeom>
        </p:spPr>
      </p:pic>
      <p:pic>
        <p:nvPicPr>
          <p:cNvPr id="8" name="Obrázek 7">
            <a:extLst>
              <a:ext uri="{FF2B5EF4-FFF2-40B4-BE49-F238E27FC236}">
                <a16:creationId xmlns:a16="http://schemas.microsoft.com/office/drawing/2014/main" id="{FAE81357-FDC4-4DB7-A4B7-9F8820DE8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5685" y="1763613"/>
            <a:ext cx="657721" cy="657721"/>
          </a:xfrm>
          <a:prstGeom prst="rect">
            <a:avLst/>
          </a:prstGeom>
        </p:spPr>
      </p:pic>
      <p:pic>
        <p:nvPicPr>
          <p:cNvPr id="10" name="Obrázek 9">
            <a:extLst>
              <a:ext uri="{FF2B5EF4-FFF2-40B4-BE49-F238E27FC236}">
                <a16:creationId xmlns:a16="http://schemas.microsoft.com/office/drawing/2014/main" id="{5BCDDB40-F0C3-4D1A-B753-ABC79CCBEB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9597" y="1745887"/>
            <a:ext cx="571274" cy="571274"/>
          </a:xfrm>
          <a:prstGeom prst="rect">
            <a:avLst/>
          </a:prstGeom>
        </p:spPr>
      </p:pic>
      <p:pic>
        <p:nvPicPr>
          <p:cNvPr id="12" name="Obrázek 11">
            <a:extLst>
              <a:ext uri="{FF2B5EF4-FFF2-40B4-BE49-F238E27FC236}">
                <a16:creationId xmlns:a16="http://schemas.microsoft.com/office/drawing/2014/main" id="{1D10B19E-C7DA-49BF-B856-CAA7C27C5B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4394" y="1731872"/>
            <a:ext cx="565470" cy="565470"/>
          </a:xfrm>
          <a:prstGeom prst="rect">
            <a:avLst/>
          </a:prstGeom>
        </p:spPr>
      </p:pic>
      <p:pic>
        <p:nvPicPr>
          <p:cNvPr id="48" name="Obrázek 47">
            <a:extLst>
              <a:ext uri="{FF2B5EF4-FFF2-40B4-BE49-F238E27FC236}">
                <a16:creationId xmlns:a16="http://schemas.microsoft.com/office/drawing/2014/main" id="{F9CACA0D-E185-43BC-886A-F6C8A56D6C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2981" y="3309427"/>
            <a:ext cx="571274" cy="571274"/>
          </a:xfrm>
          <a:prstGeom prst="rect">
            <a:avLst/>
          </a:prstGeom>
        </p:spPr>
      </p:pic>
      <p:pic>
        <p:nvPicPr>
          <p:cNvPr id="49" name="Obrázek 48">
            <a:extLst>
              <a:ext uri="{FF2B5EF4-FFF2-40B4-BE49-F238E27FC236}">
                <a16:creationId xmlns:a16="http://schemas.microsoft.com/office/drawing/2014/main" id="{A176FD5D-B74C-445C-A867-05FB1F158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7104" y="3333053"/>
            <a:ext cx="657721" cy="657721"/>
          </a:xfrm>
          <a:prstGeom prst="rect">
            <a:avLst/>
          </a:prstGeom>
        </p:spPr>
      </p:pic>
      <p:pic>
        <p:nvPicPr>
          <p:cNvPr id="18" name="Obrázek 17">
            <a:extLst>
              <a:ext uri="{FF2B5EF4-FFF2-40B4-BE49-F238E27FC236}">
                <a16:creationId xmlns:a16="http://schemas.microsoft.com/office/drawing/2014/main" id="{F4A0D5F1-8935-47D5-8FB9-7790941661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34900">
            <a:off x="1543825" y="2083578"/>
            <a:ext cx="300363" cy="300363"/>
          </a:xfrm>
          <a:prstGeom prst="rect">
            <a:avLst/>
          </a:prstGeom>
        </p:spPr>
      </p:pic>
      <p:pic>
        <p:nvPicPr>
          <p:cNvPr id="20" name="Obrázek 19">
            <a:extLst>
              <a:ext uri="{FF2B5EF4-FFF2-40B4-BE49-F238E27FC236}">
                <a16:creationId xmlns:a16="http://schemas.microsoft.com/office/drawing/2014/main" id="{00E16A45-A77D-4811-A786-CA5BB19FB4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2370" y="3322444"/>
            <a:ext cx="571273" cy="571273"/>
          </a:xfrm>
          <a:prstGeom prst="rect">
            <a:avLst/>
          </a:prstGeom>
        </p:spPr>
      </p:pic>
      <p:pic>
        <p:nvPicPr>
          <p:cNvPr id="52" name="Obrázek 51">
            <a:extLst>
              <a:ext uri="{FF2B5EF4-FFF2-40B4-BE49-F238E27FC236}">
                <a16:creationId xmlns:a16="http://schemas.microsoft.com/office/drawing/2014/main" id="{EA55E1A5-E727-47AE-9EFA-356D836B88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0967" y="3349107"/>
            <a:ext cx="571273" cy="571273"/>
          </a:xfrm>
          <a:prstGeom prst="rect">
            <a:avLst/>
          </a:prstGeom>
        </p:spPr>
      </p:pic>
      <p:pic>
        <p:nvPicPr>
          <p:cNvPr id="47" name="Obrázek 46">
            <a:extLst>
              <a:ext uri="{FF2B5EF4-FFF2-40B4-BE49-F238E27FC236}">
                <a16:creationId xmlns:a16="http://schemas.microsoft.com/office/drawing/2014/main" id="{E41CD681-E6CC-4EA7-A339-DE975EE0D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9862" y="3252919"/>
            <a:ext cx="609605" cy="609605"/>
          </a:xfrm>
          <a:prstGeom prst="rect">
            <a:avLst/>
          </a:prstGeom>
        </p:spPr>
      </p:pic>
    </p:spTree>
    <p:extLst>
      <p:ext uri="{BB962C8B-B14F-4D97-AF65-F5344CB8AC3E}">
        <p14:creationId xmlns:p14="http://schemas.microsoft.com/office/powerpoint/2010/main" val="21666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9AC9B716-C499-43F4-9C55-3D14AAC529CD}"/>
              </a:ext>
            </a:extLst>
          </p:cNvPr>
          <p:cNvPicPr>
            <a:picLocks noChangeAspect="1"/>
          </p:cNvPicPr>
          <p:nvPr/>
        </p:nvPicPr>
        <p:blipFill>
          <a:blip r:embed="rId2"/>
          <a:stretch>
            <a:fillRect/>
          </a:stretch>
        </p:blipFill>
        <p:spPr>
          <a:xfrm>
            <a:off x="663840" y="1041400"/>
            <a:ext cx="10807619" cy="5080000"/>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Zaměstnání a čas na děti</a:t>
            </a:r>
          </a:p>
        </p:txBody>
      </p:sp>
      <p:sp>
        <p:nvSpPr>
          <p:cNvPr id="5" name="Obdélník 4">
            <a:extLst>
              <a:ext uri="{FF2B5EF4-FFF2-40B4-BE49-F238E27FC236}">
                <a16:creationId xmlns:a16="http://schemas.microsoft.com/office/drawing/2014/main" id="{ACC94E9B-A5BC-47D2-BB67-A586F499EF38}"/>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i="1" dirty="0"/>
              <a:t>TOP 10</a:t>
            </a:r>
            <a:endParaRPr lang="en-US" sz="1600" i="1" dirty="0"/>
          </a:p>
        </p:txBody>
      </p:sp>
      <p:pic>
        <p:nvPicPr>
          <p:cNvPr id="7" name="Obrázek 6">
            <a:extLst>
              <a:ext uri="{FF2B5EF4-FFF2-40B4-BE49-F238E27FC236}">
                <a16:creationId xmlns:a16="http://schemas.microsoft.com/office/drawing/2014/main" id="{850F476F-EF5E-4383-85A7-18A7998BFA37}"/>
              </a:ext>
            </a:extLst>
          </p:cNvPr>
          <p:cNvPicPr>
            <a:picLocks noChangeAspect="1"/>
          </p:cNvPicPr>
          <p:nvPr/>
        </p:nvPicPr>
        <p:blipFill rotWithShape="1">
          <a:blip r:embed="rId3"/>
          <a:srcRect r="47550"/>
          <a:stretch/>
        </p:blipFill>
        <p:spPr>
          <a:xfrm>
            <a:off x="5962240" y="1041400"/>
            <a:ext cx="5668592" cy="5080000"/>
          </a:xfrm>
          <a:prstGeom prst="rect">
            <a:avLst/>
          </a:prstGeom>
        </p:spPr>
      </p:pic>
      <p:pic>
        <p:nvPicPr>
          <p:cNvPr id="14" name="Obrázek 13">
            <a:hlinkClick r:id="rId4" action="ppaction://hlinksldjump"/>
            <a:extLst>
              <a:ext uri="{FF2B5EF4-FFF2-40B4-BE49-F238E27FC236}">
                <a16:creationId xmlns:a16="http://schemas.microsoft.com/office/drawing/2014/main" id="{F2D46FC1-0AB7-4403-80D4-D1B461BFF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98" y="6111774"/>
            <a:ext cx="749873" cy="737680"/>
          </a:xfrm>
          <a:prstGeom prst="rect">
            <a:avLst/>
          </a:prstGeom>
        </p:spPr>
      </p:pic>
      <p:pic>
        <p:nvPicPr>
          <p:cNvPr id="15" name="Obrázek 14">
            <a:hlinkClick r:id="rId6" action="ppaction://hlinksldjump"/>
            <a:extLst>
              <a:ext uri="{FF2B5EF4-FFF2-40B4-BE49-F238E27FC236}">
                <a16:creationId xmlns:a16="http://schemas.microsoft.com/office/drawing/2014/main" id="{363BFA2F-F084-4FCC-982B-4694978D9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3388" y="6097585"/>
            <a:ext cx="749873" cy="737680"/>
          </a:xfrm>
          <a:prstGeom prst="rect">
            <a:avLst/>
          </a:prstGeom>
        </p:spPr>
      </p:pic>
    </p:spTree>
    <p:extLst>
      <p:ext uri="{BB962C8B-B14F-4D97-AF65-F5344CB8AC3E}">
        <p14:creationId xmlns:p14="http://schemas.microsoft.com/office/powerpoint/2010/main" val="132115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684A3-5ED8-4DCB-A9C5-3B9F8B4CBF38}"/>
              </a:ext>
            </a:extLst>
          </p:cNvPr>
          <p:cNvSpPr>
            <a:spLocks noGrp="1"/>
          </p:cNvSpPr>
          <p:nvPr>
            <p:ph type="title"/>
          </p:nvPr>
        </p:nvSpPr>
        <p:spPr/>
        <p:txBody>
          <a:bodyPr/>
          <a:lstStyle/>
          <a:p>
            <a:r>
              <a:rPr lang="cs-CZ" dirty="0"/>
              <a:t>Zaměstnání a čas na děti</a:t>
            </a:r>
          </a:p>
        </p:txBody>
      </p:sp>
      <p:pic>
        <p:nvPicPr>
          <p:cNvPr id="4" name="Obrázek 3">
            <a:extLst>
              <a:ext uri="{FF2B5EF4-FFF2-40B4-BE49-F238E27FC236}">
                <a16:creationId xmlns:a16="http://schemas.microsoft.com/office/drawing/2014/main" id="{43C5058E-91AB-457F-BB45-4E73EBD78CD7}"/>
              </a:ext>
            </a:extLst>
          </p:cNvPr>
          <p:cNvPicPr>
            <a:picLocks noChangeAspect="1"/>
          </p:cNvPicPr>
          <p:nvPr/>
        </p:nvPicPr>
        <p:blipFill>
          <a:blip r:embed="rId2"/>
          <a:stretch>
            <a:fillRect/>
          </a:stretch>
        </p:blipFill>
        <p:spPr>
          <a:xfrm>
            <a:off x="749300" y="1041400"/>
            <a:ext cx="10810697" cy="5080000"/>
          </a:xfrm>
          <a:prstGeom prst="rect">
            <a:avLst/>
          </a:prstGeom>
        </p:spPr>
      </p:pic>
      <p:sp>
        <p:nvSpPr>
          <p:cNvPr id="6" name="Obdélník 5">
            <a:extLst>
              <a:ext uri="{FF2B5EF4-FFF2-40B4-BE49-F238E27FC236}">
                <a16:creationId xmlns:a16="http://schemas.microsoft.com/office/drawing/2014/main" id="{4520359E-9644-43A0-8313-1DD8ACE8DFDA}"/>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i="1" dirty="0"/>
              <a:t>TOP 10</a:t>
            </a:r>
            <a:endParaRPr lang="en-US" sz="1600" i="1" dirty="0"/>
          </a:p>
        </p:txBody>
      </p:sp>
      <p:pic>
        <p:nvPicPr>
          <p:cNvPr id="14" name="Obrázek 13">
            <a:extLst>
              <a:ext uri="{FF2B5EF4-FFF2-40B4-BE49-F238E27FC236}">
                <a16:creationId xmlns:a16="http://schemas.microsoft.com/office/drawing/2014/main" id="{27230E83-7E17-49FD-8F9F-818AB67B5C77}"/>
              </a:ext>
            </a:extLst>
          </p:cNvPr>
          <p:cNvPicPr>
            <a:picLocks noChangeAspect="1"/>
          </p:cNvPicPr>
          <p:nvPr/>
        </p:nvPicPr>
        <p:blipFill>
          <a:blip r:embed="rId3"/>
          <a:stretch>
            <a:fillRect/>
          </a:stretch>
        </p:blipFill>
        <p:spPr>
          <a:xfrm>
            <a:off x="1546225" y="3849676"/>
            <a:ext cx="9734550" cy="257175"/>
          </a:xfrm>
          <a:prstGeom prst="rect">
            <a:avLst/>
          </a:prstGeom>
        </p:spPr>
      </p:pic>
      <p:sp>
        <p:nvSpPr>
          <p:cNvPr id="15" name="Zaoblený obdélník 6">
            <a:extLst>
              <a:ext uri="{FF2B5EF4-FFF2-40B4-BE49-F238E27FC236}">
                <a16:creationId xmlns:a16="http://schemas.microsoft.com/office/drawing/2014/main" id="{F26230AE-6CF7-4DF5-81D1-B2C105157F5C}"/>
              </a:ext>
            </a:extLst>
          </p:cNvPr>
          <p:cNvSpPr/>
          <p:nvPr/>
        </p:nvSpPr>
        <p:spPr>
          <a:xfrm>
            <a:off x="1550122" y="4476014"/>
            <a:ext cx="9701125" cy="830997"/>
          </a:xfrm>
          <a:prstGeom prst="rect">
            <a:avLst/>
          </a:prstGeom>
          <a:noFill/>
          <a:ln>
            <a:solidFill>
              <a:schemeClr val="tx1"/>
            </a:solidFill>
          </a:ln>
        </p:spPr>
        <p:txBody>
          <a:bodyPr wrap="square" rtlCol="0">
            <a:spAutoFit/>
          </a:bodyPr>
          <a:lstStyle/>
          <a:p>
            <a:pPr algn="just"/>
            <a:r>
              <a:rPr lang="cs-CZ" sz="1200" dirty="0"/>
              <a:t>Při porovnání pouze skupiny </a:t>
            </a:r>
            <a:r>
              <a:rPr lang="cs-CZ" sz="1200" b="1" dirty="0"/>
              <a:t>zaměstnaných</a:t>
            </a:r>
            <a:r>
              <a:rPr lang="cs-CZ" sz="1200" dirty="0"/>
              <a:t> </a:t>
            </a:r>
            <a:r>
              <a:rPr lang="cs-CZ" sz="1200" b="1" dirty="0"/>
              <a:t>otců</a:t>
            </a:r>
            <a:r>
              <a:rPr lang="cs-CZ" sz="1200" dirty="0"/>
              <a:t>, vidíme významné </a:t>
            </a:r>
            <a:r>
              <a:rPr lang="cs-CZ" sz="1200" b="1" dirty="0"/>
              <a:t>rozdíly</a:t>
            </a:r>
            <a:r>
              <a:rPr lang="cs-CZ" sz="1200" dirty="0"/>
              <a:t> mezi benefity, které </a:t>
            </a:r>
            <a:r>
              <a:rPr lang="cs-CZ" sz="1200" b="1" dirty="0"/>
              <a:t>by otcové nezletilých dětí ocenili </a:t>
            </a:r>
            <a:r>
              <a:rPr lang="cs-CZ" sz="1200" dirty="0"/>
              <a:t>a těmi co </a:t>
            </a:r>
            <a:r>
              <a:rPr lang="cs-CZ" sz="1200" b="1" dirty="0"/>
              <a:t>jim jejich zaměstnavatel poskytuje</a:t>
            </a:r>
            <a:r>
              <a:rPr lang="cs-CZ" sz="1200" dirty="0"/>
              <a:t>. Největší rozdíly vidíme </a:t>
            </a:r>
            <a:r>
              <a:rPr lang="cs-CZ" sz="1200" b="1" dirty="0"/>
              <a:t>u finanční </a:t>
            </a:r>
            <a:r>
              <a:rPr lang="cs-CZ" sz="1200" dirty="0"/>
              <a:t>příspěvku na jesle/školku případně poskytování podnikových jeslí/školky, ale také </a:t>
            </a:r>
            <a:r>
              <a:rPr lang="cs-CZ" sz="1200" b="1" dirty="0"/>
              <a:t>u příspěvku na rodinné aktivity nebo zdravotní péče</a:t>
            </a:r>
            <a:r>
              <a:rPr lang="cs-CZ" sz="1200" dirty="0"/>
              <a:t>. Jediné benefity, které zaměstnavatelé poskytují častěji než je o něj zájem </a:t>
            </a:r>
            <a:r>
              <a:rPr lang="cs-CZ" sz="1200" b="1" dirty="0"/>
              <a:t>je možnost napracovat si a prohození směn</a:t>
            </a:r>
            <a:r>
              <a:rPr lang="cs-CZ" sz="1200" dirty="0"/>
              <a:t>.</a:t>
            </a:r>
          </a:p>
        </p:txBody>
      </p:sp>
      <p:sp>
        <p:nvSpPr>
          <p:cNvPr id="16" name="TextovéPole 15">
            <a:extLst>
              <a:ext uri="{FF2B5EF4-FFF2-40B4-BE49-F238E27FC236}">
                <a16:creationId xmlns:a16="http://schemas.microsoft.com/office/drawing/2014/main" id="{96868400-D533-4ED6-A92D-D05006FC2C1E}"/>
              </a:ext>
            </a:extLst>
          </p:cNvPr>
          <p:cNvSpPr txBox="1"/>
          <p:nvPr/>
        </p:nvSpPr>
        <p:spPr>
          <a:xfrm>
            <a:off x="407721" y="3565021"/>
            <a:ext cx="1007006" cy="738664"/>
          </a:xfrm>
          <a:prstGeom prst="rect">
            <a:avLst/>
          </a:prstGeom>
          <a:noFill/>
        </p:spPr>
        <p:txBody>
          <a:bodyPr wrap="none" rtlCol="0">
            <a:spAutoFit/>
          </a:bodyPr>
          <a:lstStyle/>
          <a:p>
            <a:pPr algn="ctr"/>
            <a:r>
              <a:rPr lang="cs-CZ" sz="1050" b="1" dirty="0"/>
              <a:t>Poměr </a:t>
            </a:r>
          </a:p>
          <a:p>
            <a:pPr algn="ctr"/>
            <a:r>
              <a:rPr lang="cs-CZ" sz="1050" b="1" dirty="0"/>
              <a:t>Zaměstnavatel</a:t>
            </a:r>
          </a:p>
          <a:p>
            <a:pPr algn="ctr"/>
            <a:r>
              <a:rPr lang="cs-CZ" sz="1050" b="1" dirty="0"/>
              <a:t>poskytuje/</a:t>
            </a:r>
          </a:p>
          <a:p>
            <a:pPr algn="ctr"/>
            <a:r>
              <a:rPr lang="cs-CZ" sz="1050" b="1" dirty="0"/>
              <a:t>Měli by zájem</a:t>
            </a:r>
          </a:p>
        </p:txBody>
      </p:sp>
    </p:spTree>
    <p:extLst>
      <p:ext uri="{BB962C8B-B14F-4D97-AF65-F5344CB8AC3E}">
        <p14:creationId xmlns:p14="http://schemas.microsoft.com/office/powerpoint/2010/main" val="212642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F9CC052F-0C8E-4A00-8C38-62757C489DE9}"/>
              </a:ext>
            </a:extLst>
          </p:cNvPr>
          <p:cNvPicPr>
            <a:picLocks noChangeAspect="1"/>
          </p:cNvPicPr>
          <p:nvPr/>
        </p:nvPicPr>
        <p:blipFill rotWithShape="1">
          <a:blip r:embed="rId2"/>
          <a:srcRect t="24056" r="42656" b="25308"/>
          <a:stretch/>
        </p:blipFill>
        <p:spPr>
          <a:xfrm>
            <a:off x="505825" y="2580828"/>
            <a:ext cx="6194077" cy="2572285"/>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Zaměstnání a čas na děti</a:t>
            </a:r>
          </a:p>
        </p:txBody>
      </p:sp>
      <p:pic>
        <p:nvPicPr>
          <p:cNvPr id="14" name="Obrázek 13">
            <a:hlinkClick r:id="rId3" action="ppaction://hlinksldjump"/>
            <a:extLst>
              <a:ext uri="{FF2B5EF4-FFF2-40B4-BE49-F238E27FC236}">
                <a16:creationId xmlns:a16="http://schemas.microsoft.com/office/drawing/2014/main" id="{573D5485-324E-4155-B5F0-E5D233388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98" y="6103228"/>
            <a:ext cx="749873" cy="737680"/>
          </a:xfrm>
          <a:prstGeom prst="rect">
            <a:avLst/>
          </a:prstGeom>
        </p:spPr>
      </p:pic>
      <p:pic>
        <p:nvPicPr>
          <p:cNvPr id="8" name="Obrázek 7">
            <a:extLst>
              <a:ext uri="{FF2B5EF4-FFF2-40B4-BE49-F238E27FC236}">
                <a16:creationId xmlns:a16="http://schemas.microsoft.com/office/drawing/2014/main" id="{BAD41275-7C53-41A9-B978-53B8BC7D2F66}"/>
              </a:ext>
            </a:extLst>
          </p:cNvPr>
          <p:cNvPicPr>
            <a:picLocks noChangeAspect="1"/>
          </p:cNvPicPr>
          <p:nvPr/>
        </p:nvPicPr>
        <p:blipFill rotWithShape="1">
          <a:blip r:embed="rId2"/>
          <a:srcRect l="12407" r="37909" b="78224"/>
          <a:stretch/>
        </p:blipFill>
        <p:spPr>
          <a:xfrm>
            <a:off x="3623416" y="1007270"/>
            <a:ext cx="5366758" cy="1106217"/>
          </a:xfrm>
          <a:prstGeom prst="rect">
            <a:avLst/>
          </a:prstGeom>
        </p:spPr>
      </p:pic>
      <p:sp>
        <p:nvSpPr>
          <p:cNvPr id="9" name="Zaoblený obdélník 6">
            <a:extLst>
              <a:ext uri="{FF2B5EF4-FFF2-40B4-BE49-F238E27FC236}">
                <a16:creationId xmlns:a16="http://schemas.microsoft.com/office/drawing/2014/main" id="{734348B7-933C-46EA-B2F8-65B381FEAE96}"/>
              </a:ext>
            </a:extLst>
          </p:cNvPr>
          <p:cNvSpPr/>
          <p:nvPr/>
        </p:nvSpPr>
        <p:spPr>
          <a:xfrm>
            <a:off x="6149605" y="2912134"/>
            <a:ext cx="5118734" cy="2492990"/>
          </a:xfrm>
          <a:prstGeom prst="rect">
            <a:avLst/>
          </a:prstGeom>
          <a:noFill/>
          <a:ln>
            <a:solidFill>
              <a:schemeClr val="tx1"/>
            </a:solidFill>
          </a:ln>
        </p:spPr>
        <p:txBody>
          <a:bodyPr wrap="square" rtlCol="0">
            <a:spAutoFit/>
          </a:bodyPr>
          <a:lstStyle/>
          <a:p>
            <a:pPr algn="just"/>
            <a:r>
              <a:rPr lang="cs-CZ" sz="1200" dirty="0"/>
              <a:t>Finanční zabezpečení rodiny na kterém se otcové podílejí ze 66 % v kombinaci </a:t>
            </a:r>
            <a:br>
              <a:rPr lang="cs-CZ" sz="1200" dirty="0"/>
            </a:br>
            <a:r>
              <a:rPr lang="cs-CZ" sz="1200" dirty="0"/>
              <a:t>a nerovnými příjmovými podmínkami mezi otci a jejich partnerkami (kdy dvě třetiny mužů mají vyšší příjmy než jejich partnerka) tvoří pro slaďování práce </a:t>
            </a:r>
            <a:br>
              <a:rPr lang="cs-CZ" sz="1200" dirty="0"/>
            </a:br>
            <a:r>
              <a:rPr lang="cs-CZ" sz="1200" dirty="0"/>
              <a:t>a rodiny nepříznivé prostředí. </a:t>
            </a:r>
          </a:p>
          <a:p>
            <a:pPr algn="just"/>
            <a:endParaRPr lang="cs-CZ" sz="1200" dirty="0"/>
          </a:p>
          <a:p>
            <a:pPr algn="just"/>
            <a:r>
              <a:rPr lang="cs-CZ" sz="1200" dirty="0"/>
              <a:t>Není tedy překvapením, že zdaleka největší komplikací </a:t>
            </a:r>
            <a:r>
              <a:rPr lang="cs-CZ" sz="1200" b="1" dirty="0"/>
              <a:t>při slaďování práce </a:t>
            </a:r>
            <a:br>
              <a:rPr lang="cs-CZ" sz="1200" b="1" dirty="0"/>
            </a:br>
            <a:r>
              <a:rPr lang="cs-CZ" sz="1200" b="1" dirty="0"/>
              <a:t>a rodiny,</a:t>
            </a:r>
            <a:r>
              <a:rPr lang="cs-CZ" sz="1200" dirty="0"/>
              <a:t> se kterou se musí čeští otcové potýkat jsou </a:t>
            </a:r>
            <a:r>
              <a:rPr lang="cs-CZ" sz="1200" b="1" dirty="0"/>
              <a:t>peníze</a:t>
            </a:r>
            <a:r>
              <a:rPr lang="cs-CZ" sz="1200" dirty="0"/>
              <a:t> (38 %). Dalšími problémy jsou zejména </a:t>
            </a:r>
            <a:r>
              <a:rPr lang="cs-CZ" sz="1200" b="1" dirty="0"/>
              <a:t>čas</a:t>
            </a:r>
            <a:r>
              <a:rPr lang="cs-CZ" sz="1200" dirty="0"/>
              <a:t> (28 %) a </a:t>
            </a:r>
            <a:r>
              <a:rPr lang="cs-CZ" sz="1200" b="1" dirty="0"/>
              <a:t>nepříjemné kompromisy a vytížení </a:t>
            </a:r>
            <a:r>
              <a:rPr lang="cs-CZ" sz="1200" dirty="0"/>
              <a:t>(15 %). </a:t>
            </a:r>
          </a:p>
          <a:p>
            <a:pPr algn="just"/>
            <a:endParaRPr lang="cs-CZ" sz="1200" dirty="0"/>
          </a:p>
          <a:p>
            <a:pPr marL="171450" indent="-171450" algn="just">
              <a:buFont typeface="Arial" panose="020B0604020202020204" pitchFamily="34" charset="0"/>
              <a:buChar char="•"/>
            </a:pPr>
            <a:r>
              <a:rPr lang="cs-CZ" sz="1200" b="1" dirty="0"/>
              <a:t>Peníze</a:t>
            </a:r>
            <a:r>
              <a:rPr lang="cs-CZ" sz="1200" dirty="0"/>
              <a:t> jsou problémem spíše u </a:t>
            </a:r>
            <a:r>
              <a:rPr lang="cs-CZ" sz="1200" b="1" dirty="0"/>
              <a:t>mladších</a:t>
            </a:r>
            <a:r>
              <a:rPr lang="cs-CZ" sz="1200" dirty="0"/>
              <a:t> </a:t>
            </a:r>
            <a:r>
              <a:rPr lang="cs-CZ" sz="1200" b="1" dirty="0"/>
              <a:t>respondentů</a:t>
            </a:r>
            <a:r>
              <a:rPr lang="cs-CZ" sz="1200" dirty="0"/>
              <a:t> a také </a:t>
            </a:r>
            <a:r>
              <a:rPr lang="cs-CZ" sz="1200" b="1" dirty="0"/>
              <a:t>dotázaných</a:t>
            </a:r>
            <a:r>
              <a:rPr lang="cs-CZ" sz="1200" dirty="0"/>
              <a:t> se </a:t>
            </a:r>
            <a:r>
              <a:rPr lang="cs-CZ" sz="1200" b="1" dirty="0"/>
              <a:t>základním</a:t>
            </a:r>
            <a:r>
              <a:rPr lang="cs-CZ" sz="1200" dirty="0"/>
              <a:t> vzděláním.</a:t>
            </a:r>
          </a:p>
          <a:p>
            <a:pPr marL="171450" indent="-171450" algn="just">
              <a:buFont typeface="Arial" panose="020B0604020202020204" pitchFamily="34" charset="0"/>
              <a:buChar char="•"/>
            </a:pPr>
            <a:r>
              <a:rPr lang="cs-CZ" sz="1200" dirty="0"/>
              <a:t>Naopak větší </a:t>
            </a:r>
            <a:r>
              <a:rPr lang="cs-CZ" sz="1200" b="1" dirty="0"/>
              <a:t>vytížení</a:t>
            </a:r>
            <a:r>
              <a:rPr lang="cs-CZ" sz="1200" dirty="0"/>
              <a:t> a </a:t>
            </a:r>
            <a:r>
              <a:rPr lang="cs-CZ" sz="1200" b="1" dirty="0"/>
              <a:t>nepříjemné</a:t>
            </a:r>
            <a:r>
              <a:rPr lang="cs-CZ" sz="1200" dirty="0"/>
              <a:t> </a:t>
            </a:r>
            <a:r>
              <a:rPr lang="cs-CZ" sz="1200" b="1" dirty="0"/>
              <a:t>kompromisy</a:t>
            </a:r>
            <a:r>
              <a:rPr lang="cs-CZ" sz="1200" dirty="0"/>
              <a:t> jsou </a:t>
            </a:r>
            <a:r>
              <a:rPr lang="cs-CZ" sz="1200" b="1" dirty="0"/>
              <a:t>typičtější</a:t>
            </a:r>
            <a:r>
              <a:rPr lang="cs-CZ" sz="1200" dirty="0"/>
              <a:t> pro respondenty </a:t>
            </a:r>
            <a:r>
              <a:rPr lang="cs-CZ" sz="1200" b="1" dirty="0"/>
              <a:t>s maturitou či vysokoškolsky vzdělané.</a:t>
            </a:r>
          </a:p>
        </p:txBody>
      </p:sp>
      <p:pic>
        <p:nvPicPr>
          <p:cNvPr id="4" name="Obrázek 3">
            <a:extLst>
              <a:ext uri="{FF2B5EF4-FFF2-40B4-BE49-F238E27FC236}">
                <a16:creationId xmlns:a16="http://schemas.microsoft.com/office/drawing/2014/main" id="{4BFCC364-A2FB-4303-B796-72835AB675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050" y="3913934"/>
            <a:ext cx="366934" cy="304724"/>
          </a:xfrm>
          <a:prstGeom prst="rect">
            <a:avLst/>
          </a:prstGeom>
        </p:spPr>
      </p:pic>
      <p:pic>
        <p:nvPicPr>
          <p:cNvPr id="6" name="Obrázek 5">
            <a:extLst>
              <a:ext uri="{FF2B5EF4-FFF2-40B4-BE49-F238E27FC236}">
                <a16:creationId xmlns:a16="http://schemas.microsoft.com/office/drawing/2014/main" id="{EE5D444F-52D1-4F5D-BDC5-22313876CF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300" y="3862619"/>
            <a:ext cx="366934" cy="366934"/>
          </a:xfrm>
          <a:prstGeom prst="rect">
            <a:avLst/>
          </a:prstGeom>
        </p:spPr>
      </p:pic>
      <p:pic>
        <p:nvPicPr>
          <p:cNvPr id="12" name="Obrázek 11">
            <a:extLst>
              <a:ext uri="{FF2B5EF4-FFF2-40B4-BE49-F238E27FC236}">
                <a16:creationId xmlns:a16="http://schemas.microsoft.com/office/drawing/2014/main" id="{09898E5D-9E1C-489A-BD58-F0E5DB5E5E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2550" y="3845488"/>
            <a:ext cx="366934" cy="366934"/>
          </a:xfrm>
          <a:prstGeom prst="rect">
            <a:avLst/>
          </a:prstGeom>
        </p:spPr>
      </p:pic>
      <p:pic>
        <p:nvPicPr>
          <p:cNvPr id="16" name="Obrázek 15">
            <a:extLst>
              <a:ext uri="{FF2B5EF4-FFF2-40B4-BE49-F238E27FC236}">
                <a16:creationId xmlns:a16="http://schemas.microsoft.com/office/drawing/2014/main" id="{9F630F95-ACD4-436A-88A6-F4B3550DE5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65317">
            <a:off x="2625249" y="3789212"/>
            <a:ext cx="154995" cy="154995"/>
          </a:xfrm>
          <a:prstGeom prst="rect">
            <a:avLst/>
          </a:prstGeom>
        </p:spPr>
      </p:pic>
    </p:spTree>
    <p:extLst>
      <p:ext uri="{BB962C8B-B14F-4D97-AF65-F5344CB8AC3E}">
        <p14:creationId xmlns:p14="http://schemas.microsoft.com/office/powerpoint/2010/main" val="100909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0B7860D-1E88-491C-975A-FB148AC77F70}"/>
              </a:ext>
            </a:extLst>
          </p:cNvPr>
          <p:cNvPicPr>
            <a:picLocks noChangeAspect="1"/>
          </p:cNvPicPr>
          <p:nvPr/>
        </p:nvPicPr>
        <p:blipFill rotWithShape="1">
          <a:blip r:embed="rId2"/>
          <a:srcRect t="-145" r="43723" b="75079"/>
          <a:stretch/>
        </p:blipFill>
        <p:spPr>
          <a:xfrm>
            <a:off x="2998860" y="957128"/>
            <a:ext cx="6078790" cy="1273323"/>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Zaměstnání a čas na děti</a:t>
            </a:r>
          </a:p>
        </p:txBody>
      </p:sp>
      <p:pic>
        <p:nvPicPr>
          <p:cNvPr id="14" name="Obrázek 13">
            <a:hlinkClick r:id="rId3" action="ppaction://hlinksldjump"/>
            <a:extLst>
              <a:ext uri="{FF2B5EF4-FFF2-40B4-BE49-F238E27FC236}">
                <a16:creationId xmlns:a16="http://schemas.microsoft.com/office/drawing/2014/main" id="{573D5485-324E-4155-B5F0-E5D233388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44" y="6103228"/>
            <a:ext cx="749873" cy="737680"/>
          </a:xfrm>
          <a:prstGeom prst="rect">
            <a:avLst/>
          </a:prstGeom>
        </p:spPr>
      </p:pic>
      <p:pic>
        <p:nvPicPr>
          <p:cNvPr id="8" name="Obrázek 7">
            <a:extLst>
              <a:ext uri="{FF2B5EF4-FFF2-40B4-BE49-F238E27FC236}">
                <a16:creationId xmlns:a16="http://schemas.microsoft.com/office/drawing/2014/main" id="{1B0A23F8-220A-49D8-9BC6-B5AB1F8017C2}"/>
              </a:ext>
            </a:extLst>
          </p:cNvPr>
          <p:cNvPicPr>
            <a:picLocks noChangeAspect="1"/>
          </p:cNvPicPr>
          <p:nvPr/>
        </p:nvPicPr>
        <p:blipFill rotWithShape="1">
          <a:blip r:embed="rId2"/>
          <a:srcRect t="22061" r="43723" b="-1"/>
          <a:stretch/>
        </p:blipFill>
        <p:spPr>
          <a:xfrm>
            <a:off x="512033" y="2486829"/>
            <a:ext cx="6078790" cy="3959313"/>
          </a:xfrm>
          <a:prstGeom prst="rect">
            <a:avLst/>
          </a:prstGeom>
        </p:spPr>
      </p:pic>
      <p:sp>
        <p:nvSpPr>
          <p:cNvPr id="9" name="Zaoblený obdélník 6">
            <a:extLst>
              <a:ext uri="{FF2B5EF4-FFF2-40B4-BE49-F238E27FC236}">
                <a16:creationId xmlns:a16="http://schemas.microsoft.com/office/drawing/2014/main" id="{5D165E6B-E216-4C4D-95B9-C6FC472B9BE9}"/>
              </a:ext>
            </a:extLst>
          </p:cNvPr>
          <p:cNvSpPr/>
          <p:nvPr/>
        </p:nvSpPr>
        <p:spPr>
          <a:xfrm>
            <a:off x="6149605" y="2912134"/>
            <a:ext cx="5118734" cy="2123658"/>
          </a:xfrm>
          <a:prstGeom prst="rect">
            <a:avLst/>
          </a:prstGeom>
          <a:noFill/>
          <a:ln>
            <a:solidFill>
              <a:schemeClr val="tx1"/>
            </a:solidFill>
          </a:ln>
        </p:spPr>
        <p:txBody>
          <a:bodyPr wrap="square" rtlCol="0">
            <a:spAutoFit/>
          </a:bodyPr>
          <a:lstStyle/>
          <a:p>
            <a:pPr algn="just"/>
            <a:r>
              <a:rPr lang="cs-CZ" sz="1200" dirty="0"/>
              <a:t>Podle respondentů by zaměstnaní otcové nejvíce uvítali </a:t>
            </a:r>
            <a:r>
              <a:rPr lang="cs-CZ" sz="1200" b="1" dirty="0"/>
              <a:t>více informací </a:t>
            </a:r>
            <a:br>
              <a:rPr lang="cs-CZ" sz="1200" b="1" dirty="0"/>
            </a:br>
            <a:r>
              <a:rPr lang="cs-CZ" sz="1200" b="1" dirty="0"/>
              <a:t>o možnostech vyplývajících ze zákona</a:t>
            </a:r>
            <a:r>
              <a:rPr lang="cs-CZ" sz="1200" dirty="0"/>
              <a:t> (35 %), o těch, které </a:t>
            </a:r>
            <a:r>
              <a:rPr lang="cs-CZ" sz="1200" b="1" dirty="0"/>
              <a:t>nabízí samotný zaměstnavatel </a:t>
            </a:r>
            <a:r>
              <a:rPr lang="cs-CZ" sz="1200" dirty="0"/>
              <a:t>(33 %) a také </a:t>
            </a:r>
            <a:r>
              <a:rPr lang="cs-CZ" sz="1200" b="1" dirty="0"/>
              <a:t>tipy na volnočasové aktivity </a:t>
            </a:r>
            <a:r>
              <a:rPr lang="cs-CZ" sz="1200" dirty="0"/>
              <a:t>(33 %). </a:t>
            </a:r>
            <a:br>
              <a:rPr lang="cs-CZ" sz="1200" dirty="0"/>
            </a:br>
            <a:r>
              <a:rPr lang="cs-CZ" sz="1200" dirty="0"/>
              <a:t>16 % respondentů se domnívá, že by neuvítali žádné z uvedených informací.</a:t>
            </a:r>
          </a:p>
          <a:p>
            <a:pPr algn="just"/>
            <a:endParaRPr lang="cs-CZ" sz="1200" dirty="0"/>
          </a:p>
          <a:p>
            <a:pPr marL="171450" indent="-171450" algn="just">
              <a:buFont typeface="Arial" panose="020B0604020202020204" pitchFamily="34" charset="0"/>
              <a:buChar char="•"/>
            </a:pPr>
            <a:r>
              <a:rPr lang="cs-CZ" sz="1200" dirty="0"/>
              <a:t>Po informacích vyplývajících ze zákona a možnostech od zaměstnavatele je poptávka </a:t>
            </a:r>
            <a:r>
              <a:rPr lang="cs-CZ" sz="1200" b="1" dirty="0"/>
              <a:t>zejména</a:t>
            </a:r>
            <a:r>
              <a:rPr lang="cs-CZ" sz="1200" dirty="0"/>
              <a:t> od </a:t>
            </a:r>
            <a:r>
              <a:rPr lang="cs-CZ" sz="1200" b="1" dirty="0"/>
              <a:t>mladých otců ve věku 25-34 let </a:t>
            </a:r>
            <a:r>
              <a:rPr lang="cs-CZ" sz="1200" dirty="0"/>
              <a:t>a také od respondentů jejichž </a:t>
            </a:r>
            <a:r>
              <a:rPr lang="cs-CZ" sz="1200" b="1" dirty="0"/>
              <a:t>děti jsou malé </a:t>
            </a:r>
            <a:r>
              <a:rPr lang="cs-CZ" sz="1200" dirty="0"/>
              <a:t>(do 9 let).</a:t>
            </a:r>
          </a:p>
          <a:p>
            <a:pPr marL="171450" indent="-171450" algn="just">
              <a:buFont typeface="Arial" panose="020B0604020202020204" pitchFamily="34" charset="0"/>
              <a:buChar char="•"/>
            </a:pPr>
            <a:endParaRPr lang="cs-CZ" sz="1200" dirty="0"/>
          </a:p>
          <a:p>
            <a:pPr marL="171450" indent="-171450" algn="just">
              <a:buFont typeface="Arial" panose="020B0604020202020204" pitchFamily="34" charset="0"/>
              <a:buChar char="•"/>
            </a:pPr>
            <a:r>
              <a:rPr lang="cs-CZ" sz="1200" dirty="0"/>
              <a:t>Tipy na </a:t>
            </a:r>
            <a:r>
              <a:rPr lang="cs-CZ" sz="1200" b="1" dirty="0"/>
              <a:t>volnočasové</a:t>
            </a:r>
            <a:r>
              <a:rPr lang="cs-CZ" sz="1200" dirty="0"/>
              <a:t> </a:t>
            </a:r>
            <a:r>
              <a:rPr lang="cs-CZ" sz="1200" b="1" dirty="0"/>
              <a:t>aktivity</a:t>
            </a:r>
            <a:r>
              <a:rPr lang="cs-CZ" sz="1200" dirty="0"/>
              <a:t> by otcové uvítali zejména </a:t>
            </a:r>
            <a:r>
              <a:rPr lang="cs-CZ" sz="1200" b="1" dirty="0"/>
              <a:t>podle respondentů</a:t>
            </a:r>
            <a:br>
              <a:rPr lang="cs-CZ" sz="1200" b="1" dirty="0"/>
            </a:br>
            <a:r>
              <a:rPr lang="cs-CZ" sz="1200" b="1" dirty="0"/>
              <a:t> s vyšším vzděláním.</a:t>
            </a:r>
          </a:p>
        </p:txBody>
      </p:sp>
    </p:spTree>
    <p:extLst>
      <p:ext uri="{BB962C8B-B14F-4D97-AF65-F5344CB8AC3E}">
        <p14:creationId xmlns:p14="http://schemas.microsoft.com/office/powerpoint/2010/main" val="213943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fontScale="90000"/>
          </a:bodyPr>
          <a:lstStyle/>
          <a:p>
            <a:r>
              <a:rPr lang="cs-CZ" dirty="0"/>
              <a:t>Metodika výzkumu </a:t>
            </a:r>
            <a:br>
              <a:rPr lang="cs-CZ" dirty="0"/>
            </a:br>
            <a:r>
              <a:rPr lang="cs-CZ" dirty="0"/>
              <a:t>a charakteristiky vzorku</a:t>
            </a:r>
          </a:p>
        </p:txBody>
      </p:sp>
      <p:sp>
        <p:nvSpPr>
          <p:cNvPr id="11" name="Pětiúhelník 10">
            <a:hlinkClick r:id="rId3" action="ppaction://hlinksldjump"/>
          </p:cNvPr>
          <p:cNvSpPr/>
          <p:nvPr/>
        </p:nvSpPr>
        <p:spPr>
          <a:xfrm>
            <a:off x="621890" y="1897630"/>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Tree>
    <p:extLst>
      <p:ext uri="{BB962C8B-B14F-4D97-AF65-F5344CB8AC3E}">
        <p14:creationId xmlns:p14="http://schemas.microsoft.com/office/powerpoint/2010/main" val="2080220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533400" y="809974"/>
            <a:ext cx="9106256" cy="763459"/>
          </a:xfrm>
        </p:spPr>
        <p:txBody>
          <a:bodyPr>
            <a:normAutofit fontScale="90000"/>
          </a:bodyPr>
          <a:lstStyle/>
          <a:p>
            <a:r>
              <a:rPr lang="cs-CZ" dirty="0"/>
              <a:t>Rodičovská dovolená – zákon vs představy</a:t>
            </a:r>
          </a:p>
        </p:txBody>
      </p:sp>
      <p:sp>
        <p:nvSpPr>
          <p:cNvPr id="11" name="Pětiúhelník 10">
            <a:hlinkClick r:id="rId3" action="ppaction://hlinksldjump"/>
          </p:cNvPr>
          <p:cNvSpPr/>
          <p:nvPr/>
        </p:nvSpPr>
        <p:spPr>
          <a:xfrm>
            <a:off x="621890" y="1897630"/>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Tree>
    <p:extLst>
      <p:ext uri="{BB962C8B-B14F-4D97-AF65-F5344CB8AC3E}">
        <p14:creationId xmlns:p14="http://schemas.microsoft.com/office/powerpoint/2010/main" val="131418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597D95F-F10A-4BB8-8F03-4E43A3E19D13}"/>
              </a:ext>
            </a:extLst>
          </p:cNvPr>
          <p:cNvPicPr>
            <a:picLocks noChangeAspect="1"/>
          </p:cNvPicPr>
          <p:nvPr/>
        </p:nvPicPr>
        <p:blipFill rotWithShape="1">
          <a:blip r:embed="rId2"/>
          <a:srcRect t="29462" r="57181"/>
          <a:stretch/>
        </p:blipFill>
        <p:spPr>
          <a:xfrm>
            <a:off x="749300" y="2879932"/>
            <a:ext cx="4626005" cy="3583299"/>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Rodičovská dovolená</a:t>
            </a:r>
          </a:p>
        </p:txBody>
      </p:sp>
      <p:sp>
        <p:nvSpPr>
          <p:cNvPr id="5" name="Zaoblený obdélník 6">
            <a:extLst>
              <a:ext uri="{FF2B5EF4-FFF2-40B4-BE49-F238E27FC236}">
                <a16:creationId xmlns:a16="http://schemas.microsoft.com/office/drawing/2014/main" id="{6A98F8A1-F505-446C-A022-25EA3A768FD1}"/>
              </a:ext>
            </a:extLst>
          </p:cNvPr>
          <p:cNvSpPr/>
          <p:nvPr/>
        </p:nvSpPr>
        <p:spPr>
          <a:xfrm>
            <a:off x="6132513" y="2917422"/>
            <a:ext cx="5148262" cy="1030735"/>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dirty="0">
                <a:solidFill>
                  <a:schemeClr val="tx1"/>
                </a:solidFill>
              </a:rPr>
              <a:t>Téměř </a:t>
            </a:r>
            <a:r>
              <a:rPr lang="cs-CZ" sz="1200" b="1" dirty="0">
                <a:solidFill>
                  <a:schemeClr val="tx1"/>
                </a:solidFill>
              </a:rPr>
              <a:t>9 respondentů z 10 </a:t>
            </a:r>
            <a:r>
              <a:rPr lang="cs-CZ" sz="1200" dirty="0">
                <a:solidFill>
                  <a:schemeClr val="tx1"/>
                </a:solidFill>
              </a:rPr>
              <a:t>se domnívá, že otcovská dovolená je dobrým prostředkem pro upevnění pouta mezi </a:t>
            </a:r>
            <a:r>
              <a:rPr lang="cs-CZ" sz="1200" b="1" dirty="0">
                <a:solidFill>
                  <a:schemeClr val="tx1"/>
                </a:solidFill>
              </a:rPr>
              <a:t>mužem</a:t>
            </a:r>
            <a:r>
              <a:rPr lang="cs-CZ" sz="1200" dirty="0">
                <a:solidFill>
                  <a:schemeClr val="tx1"/>
                </a:solidFill>
              </a:rPr>
              <a:t> a jeho </a:t>
            </a:r>
            <a:r>
              <a:rPr lang="cs-CZ" sz="1200" b="1" dirty="0">
                <a:solidFill>
                  <a:schemeClr val="tx1"/>
                </a:solidFill>
              </a:rPr>
              <a:t>novorozeným potomkem. </a:t>
            </a:r>
          </a:p>
          <a:p>
            <a:pPr algn="just"/>
            <a:endParaRPr lang="cs-CZ" sz="1200" dirty="0">
              <a:solidFill>
                <a:schemeClr val="tx1"/>
              </a:solidFill>
            </a:endParaRPr>
          </a:p>
          <a:p>
            <a:pPr marL="171450" indent="-171450" algn="just">
              <a:buFont typeface="Arial" panose="020B0604020202020204" pitchFamily="34" charset="0"/>
              <a:buChar char="•"/>
            </a:pPr>
            <a:r>
              <a:rPr lang="cs-CZ" sz="1200" dirty="0">
                <a:solidFill>
                  <a:schemeClr val="tx1"/>
                </a:solidFill>
              </a:rPr>
              <a:t>Silný důraz (určitě ano) můžeme pozorovat zejména mezi </a:t>
            </a:r>
            <a:r>
              <a:rPr lang="cs-CZ" sz="1200" b="1" dirty="0">
                <a:solidFill>
                  <a:schemeClr val="tx1"/>
                </a:solidFill>
              </a:rPr>
              <a:t>mladšími muži </a:t>
            </a:r>
            <a:br>
              <a:rPr lang="cs-CZ" sz="1200" b="1" dirty="0">
                <a:solidFill>
                  <a:schemeClr val="tx1"/>
                </a:solidFill>
              </a:rPr>
            </a:br>
            <a:r>
              <a:rPr lang="cs-CZ" sz="1200" b="1" dirty="0">
                <a:solidFill>
                  <a:schemeClr val="tx1"/>
                </a:solidFill>
              </a:rPr>
              <a:t>a u respondentů, jejichž nejstaršímu dítěti je do 9 let.</a:t>
            </a:r>
          </a:p>
        </p:txBody>
      </p:sp>
      <p:pic>
        <p:nvPicPr>
          <p:cNvPr id="14" name="Obrázek 13">
            <a:hlinkClick r:id="rId3" action="ppaction://hlinksldjump"/>
            <a:extLst>
              <a:ext uri="{FF2B5EF4-FFF2-40B4-BE49-F238E27FC236}">
                <a16:creationId xmlns:a16="http://schemas.microsoft.com/office/drawing/2014/main" id="{0689F166-0248-45D6-8BAD-30C332479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3228"/>
            <a:ext cx="749873" cy="737680"/>
          </a:xfrm>
          <a:prstGeom prst="rect">
            <a:avLst/>
          </a:prstGeom>
        </p:spPr>
      </p:pic>
      <p:sp>
        <p:nvSpPr>
          <p:cNvPr id="8" name="Vývojový diagram: alternativní postup 7">
            <a:extLst>
              <a:ext uri="{FF2B5EF4-FFF2-40B4-BE49-F238E27FC236}">
                <a16:creationId xmlns:a16="http://schemas.microsoft.com/office/drawing/2014/main" id="{3AAEB782-D1EC-4987-BD46-4511BA49C496}"/>
              </a:ext>
            </a:extLst>
          </p:cNvPr>
          <p:cNvSpPr/>
          <p:nvPr/>
        </p:nvSpPr>
        <p:spPr>
          <a:xfrm>
            <a:off x="1059461" y="3454066"/>
            <a:ext cx="1026513" cy="1285875"/>
          </a:xfrm>
          <a:prstGeom prst="flowChartAlternateProcess">
            <a:avLst/>
          </a:prstGeom>
          <a:noFill/>
          <a:ln w="28575">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009DD9"/>
                </a:solidFill>
              </a:rPr>
              <a:t>Průměrná známka</a:t>
            </a:r>
            <a:br>
              <a:rPr lang="cs-CZ" sz="1400" b="1" dirty="0">
                <a:solidFill>
                  <a:srgbClr val="009DD9"/>
                </a:solidFill>
              </a:rPr>
            </a:br>
            <a:br>
              <a:rPr lang="cs-CZ" sz="1400" b="1" dirty="0">
                <a:solidFill>
                  <a:srgbClr val="009DD9"/>
                </a:solidFill>
              </a:rPr>
            </a:br>
            <a:r>
              <a:rPr lang="cs-CZ" b="1" dirty="0">
                <a:solidFill>
                  <a:srgbClr val="009DD9"/>
                </a:solidFill>
              </a:rPr>
              <a:t>1,72</a:t>
            </a:r>
          </a:p>
        </p:txBody>
      </p:sp>
      <p:pic>
        <p:nvPicPr>
          <p:cNvPr id="11" name="Obrázek 10">
            <a:extLst>
              <a:ext uri="{FF2B5EF4-FFF2-40B4-BE49-F238E27FC236}">
                <a16:creationId xmlns:a16="http://schemas.microsoft.com/office/drawing/2014/main" id="{56D4DE8E-7E03-45D6-8652-EB717E0D7889}"/>
              </a:ext>
            </a:extLst>
          </p:cNvPr>
          <p:cNvPicPr>
            <a:picLocks noChangeAspect="1"/>
          </p:cNvPicPr>
          <p:nvPr/>
        </p:nvPicPr>
        <p:blipFill rotWithShape="1">
          <a:blip r:embed="rId2"/>
          <a:srcRect r="54092" b="70538"/>
          <a:stretch/>
        </p:blipFill>
        <p:spPr>
          <a:xfrm>
            <a:off x="3321584" y="1041400"/>
            <a:ext cx="4959737" cy="1496701"/>
          </a:xfrm>
          <a:prstGeom prst="rect">
            <a:avLst/>
          </a:prstGeom>
        </p:spPr>
      </p:pic>
      <p:sp>
        <p:nvSpPr>
          <p:cNvPr id="12" name="Obdélník 11">
            <a:extLst>
              <a:ext uri="{FF2B5EF4-FFF2-40B4-BE49-F238E27FC236}">
                <a16:creationId xmlns:a16="http://schemas.microsoft.com/office/drawing/2014/main" id="{7560B36F-B2CC-4DA5-85D8-9692746C2E53}"/>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pic>
        <p:nvPicPr>
          <p:cNvPr id="4" name="Obrázek 3">
            <a:extLst>
              <a:ext uri="{FF2B5EF4-FFF2-40B4-BE49-F238E27FC236}">
                <a16:creationId xmlns:a16="http://schemas.microsoft.com/office/drawing/2014/main" id="{9855A7EE-0F72-4861-A57E-A43E7BCBBC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3097" y="3710085"/>
            <a:ext cx="717542" cy="717542"/>
          </a:xfrm>
          <a:prstGeom prst="rect">
            <a:avLst/>
          </a:prstGeom>
        </p:spPr>
      </p:pic>
    </p:spTree>
    <p:extLst>
      <p:ext uri="{BB962C8B-B14F-4D97-AF65-F5344CB8AC3E}">
        <p14:creationId xmlns:p14="http://schemas.microsoft.com/office/powerpoint/2010/main" val="1709090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29E5A206-B302-4374-977A-6ABDE6A59AC2}"/>
              </a:ext>
            </a:extLst>
          </p:cNvPr>
          <p:cNvPicPr>
            <a:picLocks noChangeAspect="1"/>
          </p:cNvPicPr>
          <p:nvPr/>
        </p:nvPicPr>
        <p:blipFill rotWithShape="1">
          <a:blip r:embed="rId2"/>
          <a:srcRect t="25830" r="43914" b="28598"/>
          <a:stretch/>
        </p:blipFill>
        <p:spPr>
          <a:xfrm>
            <a:off x="914431" y="2353586"/>
            <a:ext cx="6057017" cy="2315004"/>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Rodičovská dovolená</a:t>
            </a:r>
          </a:p>
        </p:txBody>
      </p:sp>
      <p:pic>
        <p:nvPicPr>
          <p:cNvPr id="15" name="Obrázek 14">
            <a:hlinkClick r:id="rId3" action="ppaction://hlinksldjump"/>
            <a:extLst>
              <a:ext uri="{FF2B5EF4-FFF2-40B4-BE49-F238E27FC236}">
                <a16:creationId xmlns:a16="http://schemas.microsoft.com/office/drawing/2014/main" id="{8E3F9BAB-E829-46E2-AC13-7A9FFFB19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1374"/>
            <a:ext cx="749873" cy="737680"/>
          </a:xfrm>
          <a:prstGeom prst="rect">
            <a:avLst/>
          </a:prstGeom>
        </p:spPr>
      </p:pic>
      <p:sp>
        <p:nvSpPr>
          <p:cNvPr id="9" name="Zaoblený obdélník 6">
            <a:extLst>
              <a:ext uri="{FF2B5EF4-FFF2-40B4-BE49-F238E27FC236}">
                <a16:creationId xmlns:a16="http://schemas.microsoft.com/office/drawing/2014/main" id="{931E3601-3ACF-479A-98A2-18F46C4BD337}"/>
              </a:ext>
            </a:extLst>
          </p:cNvPr>
          <p:cNvSpPr/>
          <p:nvPr/>
        </p:nvSpPr>
        <p:spPr>
          <a:xfrm>
            <a:off x="1298963" y="4941888"/>
            <a:ext cx="10169200" cy="1159486"/>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dirty="0">
                <a:solidFill>
                  <a:schemeClr val="tx1"/>
                </a:solidFill>
              </a:rPr>
              <a:t>Přirozeně se </a:t>
            </a:r>
            <a:r>
              <a:rPr lang="cs-CZ" sz="1200" b="1" dirty="0">
                <a:solidFill>
                  <a:schemeClr val="tx1"/>
                </a:solidFill>
              </a:rPr>
              <a:t>70 % dotázaných </a:t>
            </a:r>
            <a:r>
              <a:rPr lang="cs-CZ" sz="1200" dirty="0">
                <a:solidFill>
                  <a:schemeClr val="tx1"/>
                </a:solidFill>
              </a:rPr>
              <a:t>domnívá, že by </a:t>
            </a:r>
            <a:r>
              <a:rPr lang="cs-CZ" sz="1200" b="1" dirty="0">
                <a:solidFill>
                  <a:schemeClr val="tx1"/>
                </a:solidFill>
              </a:rPr>
              <a:t>stát měl dosavadní otcovskou dovolenou rozšířit</a:t>
            </a:r>
            <a:r>
              <a:rPr lang="cs-CZ" sz="1200" dirty="0">
                <a:solidFill>
                  <a:schemeClr val="tx1"/>
                </a:solidFill>
              </a:rPr>
              <a:t>. Okolo </a:t>
            </a:r>
            <a:r>
              <a:rPr lang="cs-CZ" sz="1200" b="1" dirty="0">
                <a:solidFill>
                  <a:schemeClr val="tx1"/>
                </a:solidFill>
              </a:rPr>
              <a:t>dvou pětin otců nezletilých dětí </a:t>
            </a:r>
            <a:r>
              <a:rPr lang="cs-CZ" sz="1200" dirty="0">
                <a:solidFill>
                  <a:schemeClr val="tx1"/>
                </a:solidFill>
              </a:rPr>
              <a:t>si myslí, že </a:t>
            </a:r>
            <a:r>
              <a:rPr lang="cs-CZ" sz="1200" b="1" dirty="0">
                <a:solidFill>
                  <a:schemeClr val="tx1"/>
                </a:solidFill>
              </a:rPr>
              <a:t>by měla pokrývat více než 70 % platu</a:t>
            </a:r>
            <a:r>
              <a:rPr lang="cs-CZ" sz="1200" dirty="0">
                <a:solidFill>
                  <a:schemeClr val="tx1"/>
                </a:solidFill>
              </a:rPr>
              <a:t>. Podobnému podílu by vyhovovalo </a:t>
            </a:r>
            <a:r>
              <a:rPr lang="cs-CZ" sz="1200" b="1" dirty="0">
                <a:solidFill>
                  <a:schemeClr val="tx1"/>
                </a:solidFill>
              </a:rPr>
              <a:t>více než 5 dní placeného volna</a:t>
            </a:r>
            <a:r>
              <a:rPr lang="cs-CZ" sz="1200" dirty="0">
                <a:solidFill>
                  <a:schemeClr val="tx1"/>
                </a:solidFill>
              </a:rPr>
              <a:t>. </a:t>
            </a:r>
            <a:r>
              <a:rPr lang="cs-CZ" sz="1200" b="1" dirty="0">
                <a:solidFill>
                  <a:schemeClr val="tx1"/>
                </a:solidFill>
              </a:rPr>
              <a:t>Čtvrtina</a:t>
            </a:r>
            <a:r>
              <a:rPr lang="cs-CZ" sz="1200" dirty="0">
                <a:solidFill>
                  <a:schemeClr val="tx1"/>
                </a:solidFill>
              </a:rPr>
              <a:t> považuje otcovskou dovolenou ve stávající podobě</a:t>
            </a:r>
            <a:br>
              <a:rPr lang="cs-CZ" sz="1200" dirty="0">
                <a:solidFill>
                  <a:schemeClr val="tx1"/>
                </a:solidFill>
              </a:rPr>
            </a:br>
            <a:r>
              <a:rPr lang="cs-CZ" sz="1200" dirty="0">
                <a:solidFill>
                  <a:schemeClr val="tx1"/>
                </a:solidFill>
              </a:rPr>
              <a:t>za </a:t>
            </a:r>
            <a:r>
              <a:rPr lang="cs-CZ" sz="1200" b="1" dirty="0">
                <a:solidFill>
                  <a:schemeClr val="tx1"/>
                </a:solidFill>
              </a:rPr>
              <a:t>vyhovující</a:t>
            </a:r>
            <a:r>
              <a:rPr lang="cs-CZ" sz="1200" dirty="0">
                <a:solidFill>
                  <a:schemeClr val="tx1"/>
                </a:solidFill>
              </a:rPr>
              <a:t> a pouze </a:t>
            </a:r>
            <a:r>
              <a:rPr lang="cs-CZ" sz="1200" b="1" dirty="0">
                <a:solidFill>
                  <a:schemeClr val="tx1"/>
                </a:solidFill>
              </a:rPr>
              <a:t>minimální</a:t>
            </a:r>
            <a:r>
              <a:rPr lang="cs-CZ" sz="1200" dirty="0">
                <a:solidFill>
                  <a:schemeClr val="tx1"/>
                </a:solidFill>
              </a:rPr>
              <a:t> podíl respondentů </a:t>
            </a:r>
            <a:r>
              <a:rPr lang="cs-CZ" sz="1200" b="1" dirty="0">
                <a:solidFill>
                  <a:schemeClr val="tx1"/>
                </a:solidFill>
              </a:rPr>
              <a:t>by jí zrušil</a:t>
            </a:r>
            <a:r>
              <a:rPr lang="cs-CZ" sz="1200" dirty="0">
                <a:solidFill>
                  <a:schemeClr val="tx1"/>
                </a:solidFill>
              </a:rPr>
              <a:t>.</a:t>
            </a:r>
          </a:p>
          <a:p>
            <a:pPr algn="just"/>
            <a:endParaRPr lang="cs-CZ" sz="1200" dirty="0">
              <a:solidFill>
                <a:schemeClr val="tx1"/>
              </a:solidFill>
            </a:endParaRPr>
          </a:p>
          <a:p>
            <a:pPr marL="171450" indent="-171450" algn="just">
              <a:buFont typeface="Arial" panose="020B0604020202020204" pitchFamily="34" charset="0"/>
              <a:buChar char="•"/>
            </a:pPr>
            <a:r>
              <a:rPr lang="cs-CZ" sz="1200" dirty="0">
                <a:solidFill>
                  <a:schemeClr val="tx1"/>
                </a:solidFill>
              </a:rPr>
              <a:t>Podpora </a:t>
            </a:r>
            <a:r>
              <a:rPr lang="cs-CZ" sz="1200" b="1" dirty="0">
                <a:solidFill>
                  <a:schemeClr val="tx1"/>
                </a:solidFill>
              </a:rPr>
              <a:t>rozšíření</a:t>
            </a:r>
            <a:r>
              <a:rPr lang="cs-CZ" sz="1200" dirty="0">
                <a:solidFill>
                  <a:schemeClr val="tx1"/>
                </a:solidFill>
              </a:rPr>
              <a:t> klesá s </a:t>
            </a:r>
            <a:r>
              <a:rPr lang="cs-CZ" sz="1200" b="1" dirty="0">
                <a:solidFill>
                  <a:schemeClr val="tx1"/>
                </a:solidFill>
              </a:rPr>
              <a:t>rostoucím</a:t>
            </a:r>
            <a:r>
              <a:rPr lang="cs-CZ" sz="1200" dirty="0">
                <a:solidFill>
                  <a:schemeClr val="tx1"/>
                </a:solidFill>
              </a:rPr>
              <a:t> </a:t>
            </a:r>
            <a:r>
              <a:rPr lang="cs-CZ" sz="1200" b="1" dirty="0">
                <a:solidFill>
                  <a:schemeClr val="tx1"/>
                </a:solidFill>
              </a:rPr>
              <a:t>věkem dotázaných</a:t>
            </a:r>
            <a:r>
              <a:rPr lang="cs-CZ" sz="1200" dirty="0">
                <a:solidFill>
                  <a:schemeClr val="tx1"/>
                </a:solidFill>
              </a:rPr>
              <a:t>. </a:t>
            </a:r>
            <a:r>
              <a:rPr lang="cs-CZ" sz="1200" b="1" dirty="0">
                <a:solidFill>
                  <a:schemeClr val="tx1"/>
                </a:solidFill>
              </a:rPr>
              <a:t>Nižší</a:t>
            </a:r>
            <a:r>
              <a:rPr lang="cs-CZ" sz="1200" dirty="0">
                <a:solidFill>
                  <a:schemeClr val="tx1"/>
                </a:solidFill>
              </a:rPr>
              <a:t> je také u respondentů </a:t>
            </a:r>
            <a:r>
              <a:rPr lang="cs-CZ" sz="1200" b="1" dirty="0">
                <a:solidFill>
                  <a:schemeClr val="tx1"/>
                </a:solidFill>
              </a:rPr>
              <a:t>s již staršími dětmi</a:t>
            </a:r>
            <a:r>
              <a:rPr lang="cs-CZ" sz="1200" dirty="0">
                <a:solidFill>
                  <a:schemeClr val="tx1"/>
                </a:solidFill>
              </a:rPr>
              <a:t>.</a:t>
            </a:r>
          </a:p>
          <a:p>
            <a:pPr marL="171450" indent="-171450" algn="just">
              <a:buFont typeface="Arial" panose="020B0604020202020204" pitchFamily="34" charset="0"/>
              <a:buChar char="•"/>
            </a:pPr>
            <a:r>
              <a:rPr lang="cs-CZ" sz="1200" dirty="0">
                <a:solidFill>
                  <a:schemeClr val="tx1"/>
                </a:solidFill>
              </a:rPr>
              <a:t>S myšlenkou, že by stát měl pokrývat </a:t>
            </a:r>
            <a:r>
              <a:rPr lang="cs-CZ" sz="1200" b="1" dirty="0">
                <a:solidFill>
                  <a:schemeClr val="tx1"/>
                </a:solidFill>
              </a:rPr>
              <a:t>více než 70 % platu</a:t>
            </a:r>
            <a:r>
              <a:rPr lang="cs-CZ" sz="1200" dirty="0">
                <a:solidFill>
                  <a:schemeClr val="tx1"/>
                </a:solidFill>
              </a:rPr>
              <a:t>, souhlasí častěji respondenti se </a:t>
            </a:r>
            <a:r>
              <a:rPr lang="cs-CZ" sz="1200" b="1" dirty="0">
                <a:solidFill>
                  <a:schemeClr val="tx1"/>
                </a:solidFill>
              </a:rPr>
              <a:t>základním</a:t>
            </a:r>
            <a:r>
              <a:rPr lang="cs-CZ" sz="1200" dirty="0">
                <a:solidFill>
                  <a:schemeClr val="tx1"/>
                </a:solidFill>
              </a:rPr>
              <a:t> </a:t>
            </a:r>
            <a:r>
              <a:rPr lang="cs-CZ" sz="1200" b="1" dirty="0">
                <a:solidFill>
                  <a:schemeClr val="tx1"/>
                </a:solidFill>
              </a:rPr>
              <a:t>vzděláním</a:t>
            </a:r>
            <a:r>
              <a:rPr lang="cs-CZ" sz="1200" dirty="0">
                <a:solidFill>
                  <a:schemeClr val="tx1"/>
                </a:solidFill>
              </a:rPr>
              <a:t>. </a:t>
            </a:r>
          </a:p>
        </p:txBody>
      </p:sp>
      <p:pic>
        <p:nvPicPr>
          <p:cNvPr id="11" name="Obrázek 10">
            <a:extLst>
              <a:ext uri="{FF2B5EF4-FFF2-40B4-BE49-F238E27FC236}">
                <a16:creationId xmlns:a16="http://schemas.microsoft.com/office/drawing/2014/main" id="{D148A3C5-E94B-495C-AA62-ABF477BA67A4}"/>
              </a:ext>
            </a:extLst>
          </p:cNvPr>
          <p:cNvPicPr>
            <a:picLocks noChangeAspect="1"/>
          </p:cNvPicPr>
          <p:nvPr/>
        </p:nvPicPr>
        <p:blipFill rotWithShape="1">
          <a:blip r:embed="rId5"/>
          <a:srcRect t="-145" r="42378" b="77320"/>
          <a:stretch/>
        </p:blipFill>
        <p:spPr>
          <a:xfrm>
            <a:off x="2714842" y="901735"/>
            <a:ext cx="6224068" cy="1159486"/>
          </a:xfrm>
          <a:prstGeom prst="rect">
            <a:avLst/>
          </a:prstGeom>
        </p:spPr>
      </p:pic>
      <p:pic>
        <p:nvPicPr>
          <p:cNvPr id="5" name="Obrázek 4">
            <a:extLst>
              <a:ext uri="{FF2B5EF4-FFF2-40B4-BE49-F238E27FC236}">
                <a16:creationId xmlns:a16="http://schemas.microsoft.com/office/drawing/2014/main" id="{4DFDEE31-9CC5-4720-B57E-596D6AC91BE5}"/>
              </a:ext>
            </a:extLst>
          </p:cNvPr>
          <p:cNvPicPr>
            <a:picLocks noChangeAspect="1"/>
          </p:cNvPicPr>
          <p:nvPr/>
        </p:nvPicPr>
        <p:blipFill rotWithShape="1">
          <a:blip r:embed="rId6"/>
          <a:srcRect t="13408" b="13488"/>
          <a:stretch/>
        </p:blipFill>
        <p:spPr>
          <a:xfrm>
            <a:off x="6937243" y="2290273"/>
            <a:ext cx="4060288" cy="1760434"/>
          </a:xfrm>
          <a:prstGeom prst="rect">
            <a:avLst/>
          </a:prstGeom>
        </p:spPr>
      </p:pic>
      <p:pic>
        <p:nvPicPr>
          <p:cNvPr id="12" name="Obrázek 11">
            <a:extLst>
              <a:ext uri="{FF2B5EF4-FFF2-40B4-BE49-F238E27FC236}">
                <a16:creationId xmlns:a16="http://schemas.microsoft.com/office/drawing/2014/main" id="{644231DF-E1F9-4BC8-8FEC-CD32DA403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2473" y="2564043"/>
            <a:ext cx="1461026" cy="1461026"/>
          </a:xfrm>
          <a:prstGeom prst="rect">
            <a:avLst/>
          </a:prstGeom>
        </p:spPr>
      </p:pic>
    </p:spTree>
    <p:extLst>
      <p:ext uri="{BB962C8B-B14F-4D97-AF65-F5344CB8AC3E}">
        <p14:creationId xmlns:p14="http://schemas.microsoft.com/office/powerpoint/2010/main" val="3309090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Rodičovská dovolená</a:t>
            </a:r>
          </a:p>
        </p:txBody>
      </p:sp>
      <p:pic>
        <p:nvPicPr>
          <p:cNvPr id="4" name="Obrázek 3">
            <a:extLst>
              <a:ext uri="{FF2B5EF4-FFF2-40B4-BE49-F238E27FC236}">
                <a16:creationId xmlns:a16="http://schemas.microsoft.com/office/drawing/2014/main" id="{C82CEBDB-0104-4C90-A138-CDF02F2DAB76}"/>
              </a:ext>
            </a:extLst>
          </p:cNvPr>
          <p:cNvPicPr>
            <a:picLocks noChangeAspect="1"/>
          </p:cNvPicPr>
          <p:nvPr/>
        </p:nvPicPr>
        <p:blipFill rotWithShape="1">
          <a:blip r:embed="rId2"/>
          <a:srcRect t="21725" r="48242"/>
          <a:stretch/>
        </p:blipFill>
        <p:spPr>
          <a:xfrm>
            <a:off x="749300" y="2144994"/>
            <a:ext cx="5591679" cy="3976406"/>
          </a:xfrm>
          <a:prstGeom prst="rect">
            <a:avLst/>
          </a:prstGeom>
        </p:spPr>
      </p:pic>
      <p:pic>
        <p:nvPicPr>
          <p:cNvPr id="9" name="Obrázek 8">
            <a:hlinkClick r:id="rId3" action="ppaction://hlinksldjump"/>
            <a:extLst>
              <a:ext uri="{FF2B5EF4-FFF2-40B4-BE49-F238E27FC236}">
                <a16:creationId xmlns:a16="http://schemas.microsoft.com/office/drawing/2014/main" id="{A1DF2810-57DA-4A05-B245-70DEC5A7C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98" y="6111774"/>
            <a:ext cx="749873" cy="737680"/>
          </a:xfrm>
          <a:prstGeom prst="rect">
            <a:avLst/>
          </a:prstGeom>
        </p:spPr>
      </p:pic>
      <p:sp>
        <p:nvSpPr>
          <p:cNvPr id="6" name="Zaoblený obdélník 6">
            <a:extLst>
              <a:ext uri="{FF2B5EF4-FFF2-40B4-BE49-F238E27FC236}">
                <a16:creationId xmlns:a16="http://schemas.microsoft.com/office/drawing/2014/main" id="{85FD1485-BEE3-400F-BE80-A74266AB73BB}"/>
              </a:ext>
            </a:extLst>
          </p:cNvPr>
          <p:cNvSpPr/>
          <p:nvPr/>
        </p:nvSpPr>
        <p:spPr>
          <a:xfrm>
            <a:off x="6247150" y="2559448"/>
            <a:ext cx="5195550" cy="3046593"/>
          </a:xfrm>
          <a:prstGeom prst="rect">
            <a:avLst/>
          </a:prstGeom>
          <a:noFill/>
          <a:ln>
            <a:solidFill>
              <a:srgbClr val="55596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cs-CZ" sz="1200" dirty="0">
                <a:solidFill>
                  <a:schemeClr val="tx1"/>
                </a:solidFill>
              </a:rPr>
              <a:t>Od roku 2022 by měla v České republice platit legislativní úprava na základě směrnice Evropské unie z roku 2019 vymezující minimálně dvouměsíční nepřenositelnou rodičovskou dovolenou pro druhého z pečujících.</a:t>
            </a:r>
          </a:p>
          <a:p>
            <a:pPr algn="just"/>
            <a:endParaRPr lang="cs-CZ" sz="1200" dirty="0">
              <a:solidFill>
                <a:schemeClr val="tx1"/>
              </a:solidFill>
            </a:endParaRPr>
          </a:p>
          <a:p>
            <a:pPr algn="just"/>
            <a:r>
              <a:rPr lang="cs-CZ" sz="1200" dirty="0">
                <a:solidFill>
                  <a:schemeClr val="tx1"/>
                </a:solidFill>
              </a:rPr>
              <a:t>Pokud by se respondentům </a:t>
            </a:r>
            <a:r>
              <a:rPr lang="cs-CZ" sz="1200" b="1" dirty="0">
                <a:solidFill>
                  <a:schemeClr val="tx1"/>
                </a:solidFill>
              </a:rPr>
              <a:t>mělo dnes narodit dítě</a:t>
            </a:r>
            <a:r>
              <a:rPr lang="cs-CZ" sz="1200" dirty="0">
                <a:solidFill>
                  <a:schemeClr val="tx1"/>
                </a:solidFill>
              </a:rPr>
              <a:t>, čerpali by tuto </a:t>
            </a:r>
            <a:r>
              <a:rPr lang="cs-CZ" sz="1200" b="1" dirty="0">
                <a:solidFill>
                  <a:schemeClr val="tx1"/>
                </a:solidFill>
              </a:rPr>
              <a:t>dvouměsíční</a:t>
            </a:r>
            <a:r>
              <a:rPr lang="cs-CZ" sz="1200" dirty="0">
                <a:solidFill>
                  <a:schemeClr val="tx1"/>
                </a:solidFill>
              </a:rPr>
              <a:t> rodičovskou přibližně </a:t>
            </a:r>
            <a:r>
              <a:rPr lang="cs-CZ" sz="1200" b="1" dirty="0">
                <a:solidFill>
                  <a:schemeClr val="tx1"/>
                </a:solidFill>
              </a:rPr>
              <a:t>dvě třetiny dotázaných společně s matkou </a:t>
            </a:r>
            <a:r>
              <a:rPr lang="cs-CZ" sz="1200" dirty="0">
                <a:solidFill>
                  <a:schemeClr val="tx1"/>
                </a:solidFill>
              </a:rPr>
              <a:t>(resp. 32 % najednou zároveň s matkou a 31 % průběžně po jednotlivých dnech spolu matkou, 3 % po půldnech s společně s matkou). </a:t>
            </a:r>
            <a:r>
              <a:rPr lang="cs-CZ" sz="1200" b="1" dirty="0">
                <a:solidFill>
                  <a:schemeClr val="tx1"/>
                </a:solidFill>
              </a:rPr>
              <a:t>Necelá desetina</a:t>
            </a:r>
            <a:r>
              <a:rPr lang="cs-CZ" sz="1200" dirty="0">
                <a:solidFill>
                  <a:schemeClr val="tx1"/>
                </a:solidFill>
              </a:rPr>
              <a:t> dotázaných by pak </a:t>
            </a:r>
            <a:r>
              <a:rPr lang="cs-CZ" sz="1200" b="1" dirty="0">
                <a:solidFill>
                  <a:schemeClr val="tx1"/>
                </a:solidFill>
              </a:rPr>
              <a:t>navázala</a:t>
            </a:r>
            <a:r>
              <a:rPr lang="cs-CZ" sz="1200" dirty="0">
                <a:solidFill>
                  <a:schemeClr val="tx1"/>
                </a:solidFill>
              </a:rPr>
              <a:t> </a:t>
            </a:r>
            <a:r>
              <a:rPr lang="cs-CZ" sz="1200" b="1" dirty="0">
                <a:solidFill>
                  <a:schemeClr val="tx1"/>
                </a:solidFill>
              </a:rPr>
              <a:t>na rodičovskou matky</a:t>
            </a:r>
            <a:r>
              <a:rPr lang="cs-CZ" sz="1200" dirty="0">
                <a:solidFill>
                  <a:schemeClr val="tx1"/>
                </a:solidFill>
              </a:rPr>
              <a:t>. </a:t>
            </a:r>
            <a:r>
              <a:rPr lang="cs-CZ" sz="1200" b="1" dirty="0">
                <a:solidFill>
                  <a:schemeClr val="tx1"/>
                </a:solidFill>
              </a:rPr>
              <a:t>Téměř</a:t>
            </a:r>
            <a:r>
              <a:rPr lang="cs-CZ" sz="1200" dirty="0">
                <a:solidFill>
                  <a:schemeClr val="tx1"/>
                </a:solidFill>
              </a:rPr>
              <a:t> </a:t>
            </a:r>
            <a:r>
              <a:rPr lang="cs-CZ" sz="1200" b="1" dirty="0">
                <a:solidFill>
                  <a:schemeClr val="tx1"/>
                </a:solidFill>
              </a:rPr>
              <a:t>pětina</a:t>
            </a:r>
            <a:r>
              <a:rPr lang="cs-CZ" sz="1200" dirty="0">
                <a:solidFill>
                  <a:schemeClr val="tx1"/>
                </a:solidFill>
              </a:rPr>
              <a:t> respondentů však na otázku </a:t>
            </a:r>
            <a:r>
              <a:rPr lang="cs-CZ" sz="1200" b="1" dirty="0">
                <a:solidFill>
                  <a:schemeClr val="tx1"/>
                </a:solidFill>
              </a:rPr>
              <a:t>nedokázala odpovědět.</a:t>
            </a:r>
          </a:p>
          <a:p>
            <a:pPr marL="171450" indent="-171450" algn="just">
              <a:buFont typeface="Arial" panose="020B0604020202020204" pitchFamily="34" charset="0"/>
              <a:buChar char="•"/>
            </a:pPr>
            <a:r>
              <a:rPr lang="cs-CZ" sz="1200" b="1" dirty="0">
                <a:solidFill>
                  <a:schemeClr val="tx1"/>
                </a:solidFill>
              </a:rPr>
              <a:t>Najednou</a:t>
            </a:r>
            <a:r>
              <a:rPr lang="cs-CZ" sz="1200" dirty="0">
                <a:solidFill>
                  <a:schemeClr val="tx1"/>
                </a:solidFill>
              </a:rPr>
              <a:t> </a:t>
            </a:r>
            <a:r>
              <a:rPr lang="cs-CZ" sz="1200" b="1" dirty="0">
                <a:solidFill>
                  <a:schemeClr val="tx1"/>
                </a:solidFill>
              </a:rPr>
              <a:t>zároveň</a:t>
            </a:r>
            <a:r>
              <a:rPr lang="cs-CZ" sz="1200" dirty="0">
                <a:solidFill>
                  <a:schemeClr val="tx1"/>
                </a:solidFill>
              </a:rPr>
              <a:t> s matkou by výrazně častěji čerpali </a:t>
            </a:r>
            <a:r>
              <a:rPr lang="cs-CZ" sz="1200" b="1" dirty="0">
                <a:solidFill>
                  <a:schemeClr val="tx1"/>
                </a:solidFill>
              </a:rPr>
              <a:t>otcové ve věku 25-34 let.</a:t>
            </a:r>
            <a:r>
              <a:rPr lang="cs-CZ" sz="1200" dirty="0">
                <a:solidFill>
                  <a:schemeClr val="tx1"/>
                </a:solidFill>
              </a:rPr>
              <a:t> Ve věku 25-34 tuto možnost zvolilo 44 % otců oproti 25 % v nejstarší skupině ( 45-54 let).</a:t>
            </a:r>
          </a:p>
          <a:p>
            <a:pPr marL="171450" indent="-171450" algn="just">
              <a:buFont typeface="Arial" panose="020B0604020202020204" pitchFamily="34" charset="0"/>
              <a:buChar char="•"/>
            </a:pPr>
            <a:r>
              <a:rPr lang="cs-CZ" sz="1200" dirty="0">
                <a:solidFill>
                  <a:schemeClr val="tx1"/>
                </a:solidFill>
              </a:rPr>
              <a:t>Podíl respondentů, kteří by pravděpodobně využili </a:t>
            </a:r>
            <a:r>
              <a:rPr lang="cs-CZ" sz="1200" b="1" dirty="0">
                <a:solidFill>
                  <a:schemeClr val="tx1"/>
                </a:solidFill>
              </a:rPr>
              <a:t>možnost čerpat s matkou najednou</a:t>
            </a:r>
            <a:r>
              <a:rPr lang="cs-CZ" sz="1200" dirty="0">
                <a:solidFill>
                  <a:schemeClr val="tx1"/>
                </a:solidFill>
              </a:rPr>
              <a:t> také klesá s </a:t>
            </a:r>
            <a:r>
              <a:rPr lang="cs-CZ" sz="1200" b="1" dirty="0">
                <a:solidFill>
                  <a:schemeClr val="tx1"/>
                </a:solidFill>
              </a:rPr>
              <a:t>rostoucím</a:t>
            </a:r>
            <a:r>
              <a:rPr lang="cs-CZ" sz="1200" dirty="0">
                <a:solidFill>
                  <a:schemeClr val="tx1"/>
                </a:solidFill>
              </a:rPr>
              <a:t> </a:t>
            </a:r>
            <a:r>
              <a:rPr lang="cs-CZ" sz="1200" b="1" dirty="0">
                <a:solidFill>
                  <a:schemeClr val="tx1"/>
                </a:solidFill>
              </a:rPr>
              <a:t>vzděláním</a:t>
            </a:r>
            <a:r>
              <a:rPr lang="cs-CZ" sz="1200" dirty="0">
                <a:solidFill>
                  <a:schemeClr val="tx1"/>
                </a:solidFill>
              </a:rPr>
              <a:t>. Nicméně respondenti s vyšším vzděláním také častěji uváděli, že nedokáží na otázku odpovědět.</a:t>
            </a:r>
          </a:p>
        </p:txBody>
      </p:sp>
      <p:sp>
        <p:nvSpPr>
          <p:cNvPr id="3" name="Obdélník 2">
            <a:extLst>
              <a:ext uri="{FF2B5EF4-FFF2-40B4-BE49-F238E27FC236}">
                <a16:creationId xmlns:a16="http://schemas.microsoft.com/office/drawing/2014/main" id="{3EBF5C70-7A30-4104-9861-2E58CBC5235C}"/>
              </a:ext>
            </a:extLst>
          </p:cNvPr>
          <p:cNvSpPr/>
          <p:nvPr/>
        </p:nvSpPr>
        <p:spPr>
          <a:xfrm>
            <a:off x="1415752" y="6223836"/>
            <a:ext cx="10304733" cy="415498"/>
          </a:xfrm>
          <a:prstGeom prst="rect">
            <a:avLst/>
          </a:prstGeom>
        </p:spPr>
        <p:txBody>
          <a:bodyPr wrap="square">
            <a:spAutoFit/>
          </a:bodyPr>
          <a:lstStyle/>
          <a:p>
            <a:pPr algn="just"/>
            <a:r>
              <a:rPr lang="cs-CZ" sz="1050" dirty="0"/>
              <a:t>*V roce 2019 byla přijata nová Evropská směrnice týkající se rovnováhy mezi soukromým a pracovním životem rodičů a pečujících osob. Česká republika musí tuto směrnici promítnout</a:t>
            </a:r>
            <a:br>
              <a:rPr lang="cs-CZ" sz="1050" dirty="0"/>
            </a:br>
            <a:r>
              <a:rPr lang="cs-CZ" sz="1050" dirty="0"/>
              <a:t> do svého právního řádu do roku 2022. Jedním z opatření je minimálně dvouměsíční nepřenositelná rodičovská dovolená pro druhého z pečujících, typicky otce. </a:t>
            </a:r>
          </a:p>
        </p:txBody>
      </p:sp>
      <p:pic>
        <p:nvPicPr>
          <p:cNvPr id="8" name="Obrázek 7">
            <a:extLst>
              <a:ext uri="{FF2B5EF4-FFF2-40B4-BE49-F238E27FC236}">
                <a16:creationId xmlns:a16="http://schemas.microsoft.com/office/drawing/2014/main" id="{C4319CB8-861D-4D39-BDB3-01C2797552E0}"/>
              </a:ext>
            </a:extLst>
          </p:cNvPr>
          <p:cNvPicPr>
            <a:picLocks noChangeAspect="1"/>
          </p:cNvPicPr>
          <p:nvPr/>
        </p:nvPicPr>
        <p:blipFill rotWithShape="1">
          <a:blip r:embed="rId2"/>
          <a:srcRect r="40174" b="78276"/>
          <a:stretch/>
        </p:blipFill>
        <p:spPr>
          <a:xfrm>
            <a:off x="3031028" y="1041400"/>
            <a:ext cx="6463350" cy="1103594"/>
          </a:xfrm>
          <a:prstGeom prst="rect">
            <a:avLst/>
          </a:prstGeom>
        </p:spPr>
      </p:pic>
      <p:pic>
        <p:nvPicPr>
          <p:cNvPr id="10" name="Obrázek 9">
            <a:extLst>
              <a:ext uri="{FF2B5EF4-FFF2-40B4-BE49-F238E27FC236}">
                <a16:creationId xmlns:a16="http://schemas.microsoft.com/office/drawing/2014/main" id="{DD46EA76-9FB6-451D-B1A8-A3381FF6773E}"/>
              </a:ext>
            </a:extLst>
          </p:cNvPr>
          <p:cNvPicPr>
            <a:picLocks noChangeAspect="1"/>
          </p:cNvPicPr>
          <p:nvPr/>
        </p:nvPicPr>
        <p:blipFill rotWithShape="1">
          <a:blip r:embed="rId5"/>
          <a:srcRect t="26613" r="74179"/>
          <a:stretch/>
        </p:blipFill>
        <p:spPr>
          <a:xfrm>
            <a:off x="749300" y="2393342"/>
            <a:ext cx="2789030" cy="3728057"/>
          </a:xfrm>
          <a:prstGeom prst="rect">
            <a:avLst/>
          </a:prstGeom>
        </p:spPr>
      </p:pic>
      <p:pic>
        <p:nvPicPr>
          <p:cNvPr id="7" name="Obrázek 6">
            <a:extLst>
              <a:ext uri="{FF2B5EF4-FFF2-40B4-BE49-F238E27FC236}">
                <a16:creationId xmlns:a16="http://schemas.microsoft.com/office/drawing/2014/main" id="{D2A06C3A-2F22-4197-A91F-C2BCBEED35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169" y="3272177"/>
            <a:ext cx="749874" cy="749874"/>
          </a:xfrm>
          <a:prstGeom prst="rect">
            <a:avLst/>
          </a:prstGeom>
        </p:spPr>
      </p:pic>
    </p:spTree>
    <p:extLst>
      <p:ext uri="{BB962C8B-B14F-4D97-AF65-F5344CB8AC3E}">
        <p14:creationId xmlns:p14="http://schemas.microsoft.com/office/powerpoint/2010/main" val="289504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aoblený obdélníkový bublinový popisek 18">
            <a:extLst>
              <a:ext uri="{FF2B5EF4-FFF2-40B4-BE49-F238E27FC236}">
                <a16:creationId xmlns:a16="http://schemas.microsoft.com/office/drawing/2014/main" id="{49F263F8-FFFB-48E4-9CA2-72F87B24E27F}"/>
              </a:ext>
            </a:extLst>
          </p:cNvPr>
          <p:cNvSpPr/>
          <p:nvPr/>
        </p:nvSpPr>
        <p:spPr>
          <a:xfrm>
            <a:off x="8144017" y="4103326"/>
            <a:ext cx="2709017" cy="1263822"/>
          </a:xfrm>
          <a:prstGeom prst="wedgeRoundRectCallout">
            <a:avLst>
              <a:gd name="adj1" fmla="val -53804"/>
              <a:gd name="adj2" fmla="val -57565"/>
              <a:gd name="adj3" fmla="val 16667"/>
            </a:avLst>
          </a:prstGeom>
          <a:solidFill>
            <a:srgbClr val="B21DAC"/>
          </a:solidFill>
          <a:ln>
            <a:solidFill>
              <a:srgbClr val="B21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„Pracuji na směny, proto mám více prostoru chodit na rodičovské schůzky a s dětmi po doktorech atd. Doktory objednáváme zásadně podle mého rozpisu, aby žena mohla chodit do práce.“</a:t>
            </a:r>
          </a:p>
        </p:txBody>
      </p:sp>
      <p:pic>
        <p:nvPicPr>
          <p:cNvPr id="19" name="Obrázek 18">
            <a:extLst>
              <a:ext uri="{FF2B5EF4-FFF2-40B4-BE49-F238E27FC236}">
                <a16:creationId xmlns:a16="http://schemas.microsoft.com/office/drawing/2014/main" id="{F398D2F4-C01B-4F33-BD2A-02ACB1ED62C2}"/>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76405" y="3074505"/>
            <a:ext cx="1421826" cy="1421826"/>
          </a:xfrm>
          <a:prstGeom prst="rect">
            <a:avLst/>
          </a:prstGeom>
        </p:spPr>
      </p:pic>
      <p:sp>
        <p:nvSpPr>
          <p:cNvPr id="2" name="Nadpis 1">
            <a:extLst>
              <a:ext uri="{FF2B5EF4-FFF2-40B4-BE49-F238E27FC236}">
                <a16:creationId xmlns:a16="http://schemas.microsoft.com/office/drawing/2014/main" id="{9C74B407-E056-4077-98DB-EFD32BB51103}"/>
              </a:ext>
            </a:extLst>
          </p:cNvPr>
          <p:cNvSpPr>
            <a:spLocks noGrp="1"/>
          </p:cNvSpPr>
          <p:nvPr>
            <p:ph type="title"/>
          </p:nvPr>
        </p:nvSpPr>
        <p:spPr/>
        <p:txBody>
          <a:bodyPr/>
          <a:lstStyle/>
          <a:p>
            <a:r>
              <a:rPr lang="cs-CZ" dirty="0"/>
              <a:t>Názory respondentů</a:t>
            </a:r>
          </a:p>
        </p:txBody>
      </p:sp>
      <p:pic>
        <p:nvPicPr>
          <p:cNvPr id="5" name="Zástupný obsah 4">
            <a:extLst>
              <a:ext uri="{FF2B5EF4-FFF2-40B4-BE49-F238E27FC236}">
                <a16:creationId xmlns:a16="http://schemas.microsoft.com/office/drawing/2014/main" id="{9084274C-9B1E-4DE4-BEA8-E96AA0764FB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33043" y="2934458"/>
            <a:ext cx="1481329" cy="1481329"/>
          </a:xfrm>
        </p:spPr>
      </p:pic>
      <p:pic>
        <p:nvPicPr>
          <p:cNvPr id="7" name="Obrázek 6">
            <a:extLst>
              <a:ext uri="{FF2B5EF4-FFF2-40B4-BE49-F238E27FC236}">
                <a16:creationId xmlns:a16="http://schemas.microsoft.com/office/drawing/2014/main" id="{7422CCE6-A0AF-4AA7-9BAF-4F1BE17F8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8931" y="3024590"/>
            <a:ext cx="1604386" cy="1604386"/>
          </a:xfrm>
          <a:prstGeom prst="rect">
            <a:avLst/>
          </a:prstGeom>
        </p:spPr>
      </p:pic>
      <p:sp>
        <p:nvSpPr>
          <p:cNvPr id="10" name="Zaoblený obdélníkový bublinový popisek 18">
            <a:extLst>
              <a:ext uri="{FF2B5EF4-FFF2-40B4-BE49-F238E27FC236}">
                <a16:creationId xmlns:a16="http://schemas.microsoft.com/office/drawing/2014/main" id="{BE1950FE-9F75-419C-A6DA-265E4245CBC3}"/>
              </a:ext>
            </a:extLst>
          </p:cNvPr>
          <p:cNvSpPr/>
          <p:nvPr/>
        </p:nvSpPr>
        <p:spPr>
          <a:xfrm>
            <a:off x="2058022" y="1597644"/>
            <a:ext cx="2281615" cy="1011494"/>
          </a:xfrm>
          <a:prstGeom prst="wedgeRoundRectCallout">
            <a:avLst>
              <a:gd name="adj1" fmla="val 32599"/>
              <a:gd name="adj2" fmla="val 92995"/>
              <a:gd name="adj3" fmla="val 16667"/>
            </a:avLst>
          </a:prstGeom>
          <a:solidFill>
            <a:srgbClr val="B21DAC"/>
          </a:solidFill>
          <a:ln>
            <a:solidFill>
              <a:srgbClr val="B21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„Mnoho otců dává přednost kariéře či svým koníčkům před rodinou a péčí o děti. Taková je už současná mentalita…“</a:t>
            </a:r>
          </a:p>
        </p:txBody>
      </p:sp>
      <p:sp>
        <p:nvSpPr>
          <p:cNvPr id="11" name="Zaoblený obdélníkový bublinový popisek 26">
            <a:extLst>
              <a:ext uri="{FF2B5EF4-FFF2-40B4-BE49-F238E27FC236}">
                <a16:creationId xmlns:a16="http://schemas.microsoft.com/office/drawing/2014/main" id="{C5C610EB-7919-404D-8B5B-22E4345A447F}"/>
              </a:ext>
            </a:extLst>
          </p:cNvPr>
          <p:cNvSpPr/>
          <p:nvPr/>
        </p:nvSpPr>
        <p:spPr>
          <a:xfrm>
            <a:off x="853180" y="2672069"/>
            <a:ext cx="2109048" cy="1062847"/>
          </a:xfrm>
          <a:prstGeom prst="wedgeRoundRectCallout">
            <a:avLst>
              <a:gd name="adj1" fmla="val 62560"/>
              <a:gd name="adj2" fmla="val -9565"/>
              <a:gd name="adj3" fmla="val 16667"/>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„Pokud je otec od narození dítěte s matkou doma, tak ji jistě více pomůže zvládat poporodní stav a péči o dítě.“</a:t>
            </a:r>
          </a:p>
        </p:txBody>
      </p:sp>
      <p:sp>
        <p:nvSpPr>
          <p:cNvPr id="12" name="Zaoblený obdélníkový bublinový popisek 18">
            <a:extLst>
              <a:ext uri="{FF2B5EF4-FFF2-40B4-BE49-F238E27FC236}">
                <a16:creationId xmlns:a16="http://schemas.microsoft.com/office/drawing/2014/main" id="{2BF6C253-9A10-4A35-BAE9-84E9F2FBE1C3}"/>
              </a:ext>
            </a:extLst>
          </p:cNvPr>
          <p:cNvSpPr/>
          <p:nvPr/>
        </p:nvSpPr>
        <p:spPr>
          <a:xfrm>
            <a:off x="902114" y="3826783"/>
            <a:ext cx="2206524" cy="1452885"/>
          </a:xfrm>
          <a:prstGeom prst="wedgeRoundRectCallout">
            <a:avLst>
              <a:gd name="adj1" fmla="val 53766"/>
              <a:gd name="adj2" fmla="val -42013"/>
              <a:gd name="adj3" fmla="val 16667"/>
            </a:avLst>
          </a:prstGeom>
          <a:solidFill>
            <a:srgbClr val="B21DAC"/>
          </a:solidFill>
          <a:ln>
            <a:solidFill>
              <a:srgbClr val="B21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„Myslím, že záleží na domluvě partnerů a hlavně na jejich ekonomické situaci. Pokud by manželka vydělala minimálně 2x více než já, klidně bych na rodičovskou šel.“</a:t>
            </a:r>
          </a:p>
        </p:txBody>
      </p:sp>
      <p:sp>
        <p:nvSpPr>
          <p:cNvPr id="13" name="Zaoblený obdélníkový bublinový popisek 26">
            <a:extLst>
              <a:ext uri="{FF2B5EF4-FFF2-40B4-BE49-F238E27FC236}">
                <a16:creationId xmlns:a16="http://schemas.microsoft.com/office/drawing/2014/main" id="{37DB21DD-54A7-438F-AF90-2B0D90F26C24}"/>
              </a:ext>
            </a:extLst>
          </p:cNvPr>
          <p:cNvSpPr/>
          <p:nvPr/>
        </p:nvSpPr>
        <p:spPr>
          <a:xfrm>
            <a:off x="4492350" y="1588829"/>
            <a:ext cx="1780432" cy="1062847"/>
          </a:xfrm>
          <a:prstGeom prst="wedgeRoundRectCallout">
            <a:avLst>
              <a:gd name="adj1" fmla="val -190"/>
              <a:gd name="adj2" fmla="val 90941"/>
              <a:gd name="adj3" fmla="val 16667"/>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„Málokdo řeší otce samoživitele. Mám svou dcerku v péči již přes 3 roky a podpora od státu je nulová. Ba naopak...“</a:t>
            </a:r>
          </a:p>
        </p:txBody>
      </p:sp>
      <p:sp>
        <p:nvSpPr>
          <p:cNvPr id="14" name="Zaoblený obdélníkový bublinový popisek 18">
            <a:extLst>
              <a:ext uri="{FF2B5EF4-FFF2-40B4-BE49-F238E27FC236}">
                <a16:creationId xmlns:a16="http://schemas.microsoft.com/office/drawing/2014/main" id="{4DAC6E56-DE18-4991-9C41-DC3732115451}"/>
              </a:ext>
            </a:extLst>
          </p:cNvPr>
          <p:cNvSpPr/>
          <p:nvPr/>
        </p:nvSpPr>
        <p:spPr>
          <a:xfrm>
            <a:off x="6383793" y="1410759"/>
            <a:ext cx="3565021" cy="1604385"/>
          </a:xfrm>
          <a:prstGeom prst="wedgeRoundRectCallout">
            <a:avLst>
              <a:gd name="adj1" fmla="val -23499"/>
              <a:gd name="adj2" fmla="val 61801"/>
              <a:gd name="adj3" fmla="val 16667"/>
            </a:avLst>
          </a:prstGeom>
          <a:solidFill>
            <a:srgbClr val="B21DAC"/>
          </a:solidFill>
          <a:ln>
            <a:solidFill>
              <a:srgbClr val="B21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„Dítě mají rodiče společně. Proto je hrozné, když žena řeší, nebo se těší z dítěte a otec musí do práce. Ale otec si to chce taky prožít. Alespoň po narození, když už to jinak nejde. Proto se mi líbí představa, že bych u dalšího dítěte mohl být 2 měsíce doma, místo 7 dnů. Za 7 dní žena ještě nebyla ani schopna normálně po porodu fungovat a určitě bych se jí doma hodil.“</a:t>
            </a:r>
          </a:p>
        </p:txBody>
      </p:sp>
      <p:sp>
        <p:nvSpPr>
          <p:cNvPr id="15" name="Zaoblený obdélníkový bublinový popisek 26">
            <a:extLst>
              <a:ext uri="{FF2B5EF4-FFF2-40B4-BE49-F238E27FC236}">
                <a16:creationId xmlns:a16="http://schemas.microsoft.com/office/drawing/2014/main" id="{870A1E6F-2ADD-4D12-9588-C7C64C056A88}"/>
              </a:ext>
            </a:extLst>
          </p:cNvPr>
          <p:cNvSpPr/>
          <p:nvPr/>
        </p:nvSpPr>
        <p:spPr>
          <a:xfrm>
            <a:off x="3158592" y="4415787"/>
            <a:ext cx="2206524" cy="1942284"/>
          </a:xfrm>
          <a:prstGeom prst="wedgeRoundRectCallout">
            <a:avLst>
              <a:gd name="adj1" fmla="val -1075"/>
              <a:gd name="adj2" fmla="val -52904"/>
              <a:gd name="adj3" fmla="val 16667"/>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„Muž má v dnešní době velmi těžkou roli. Stejně jako to bylo v minulosti, stále se od něj očekává, že bude hlavní živitel. Zároveň se však od něj očekává mnohem větší zapojení, než jak to měla generace otců před námi. Já naštěstí své děti zbožňuji a čas s nimi si užívám.“</a:t>
            </a:r>
          </a:p>
        </p:txBody>
      </p:sp>
      <p:sp>
        <p:nvSpPr>
          <p:cNvPr id="17" name="Zaoblený obdélníkový bublinový popisek 26">
            <a:extLst>
              <a:ext uri="{FF2B5EF4-FFF2-40B4-BE49-F238E27FC236}">
                <a16:creationId xmlns:a16="http://schemas.microsoft.com/office/drawing/2014/main" id="{9975990E-7E93-4CD8-9D40-2C036CBBC8FE}"/>
              </a:ext>
            </a:extLst>
          </p:cNvPr>
          <p:cNvSpPr/>
          <p:nvPr/>
        </p:nvSpPr>
        <p:spPr>
          <a:xfrm>
            <a:off x="8548689" y="3074505"/>
            <a:ext cx="2790131" cy="971093"/>
          </a:xfrm>
          <a:prstGeom prst="wedgeRoundRectCallout">
            <a:avLst>
              <a:gd name="adj1" fmla="val -70576"/>
              <a:gd name="adj2" fmla="val -5207"/>
              <a:gd name="adj3" fmla="val 16667"/>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„Rodičovskou a mateřskou dovolenou by měly čerpat výhradně matky. Ve věku od 1 do 3 let dítěte žádný otec matku nenahradí, není-li na to sám.“</a:t>
            </a:r>
          </a:p>
        </p:txBody>
      </p:sp>
      <p:sp>
        <p:nvSpPr>
          <p:cNvPr id="18" name="Zaoblený obdélníkový bublinový popisek 26">
            <a:extLst>
              <a:ext uri="{FF2B5EF4-FFF2-40B4-BE49-F238E27FC236}">
                <a16:creationId xmlns:a16="http://schemas.microsoft.com/office/drawing/2014/main" id="{ABCFDD53-724A-44CC-8820-ED4EDEDFFE79}"/>
              </a:ext>
            </a:extLst>
          </p:cNvPr>
          <p:cNvSpPr/>
          <p:nvPr/>
        </p:nvSpPr>
        <p:spPr>
          <a:xfrm>
            <a:off x="5439567" y="4415787"/>
            <a:ext cx="2644754" cy="1728639"/>
          </a:xfrm>
          <a:prstGeom prst="wedgeRoundRectCallout">
            <a:avLst>
              <a:gd name="adj1" fmla="val -1075"/>
              <a:gd name="adj2" fmla="val -52904"/>
              <a:gd name="adj3" fmla="val 16667"/>
            </a:avLst>
          </a:prstGeom>
          <a:solidFill>
            <a:srgbClr val="00AE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200" dirty="0"/>
              <a:t>„Nejedná se jen o otce, ale pravda je, že by zaměstnavatelé měli (pokud má pracující člen rodiny zájem) umožnit mu být s dítětem a pomocný tomu, který zůstal doma. Ten čas už nic nevrátí a třeba teď díky COVID-19 jsem už 4 týdny doma a nejšťastnější, protože peníze člověk oželí, ale čas a zážitky ty ne. “</a:t>
            </a:r>
          </a:p>
        </p:txBody>
      </p:sp>
    </p:spTree>
    <p:extLst>
      <p:ext uri="{BB962C8B-B14F-4D97-AF65-F5344CB8AC3E}">
        <p14:creationId xmlns:p14="http://schemas.microsoft.com/office/powerpoint/2010/main" val="4292413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dirty="0"/>
              <a:t>Grafická příloha</a:t>
            </a:r>
          </a:p>
        </p:txBody>
      </p:sp>
      <p:sp>
        <p:nvSpPr>
          <p:cNvPr id="11" name="Pětiúhelník 10">
            <a:hlinkClick r:id="rId3" action="ppaction://hlinksldjump"/>
          </p:cNvPr>
          <p:cNvSpPr/>
          <p:nvPr/>
        </p:nvSpPr>
        <p:spPr>
          <a:xfrm>
            <a:off x="621890" y="1897630"/>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Tree>
    <p:extLst>
      <p:ext uri="{BB962C8B-B14F-4D97-AF65-F5344CB8AC3E}">
        <p14:creationId xmlns:p14="http://schemas.microsoft.com/office/powerpoint/2010/main" val="2646990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4157798-1704-4BD6-99D3-4402ED8454C9}"/>
              </a:ext>
            </a:extLst>
          </p:cNvPr>
          <p:cNvPicPr>
            <a:picLocks noChangeAspect="1"/>
          </p:cNvPicPr>
          <p:nvPr/>
        </p:nvPicPr>
        <p:blipFill>
          <a:blip r:embed="rId2"/>
          <a:stretch>
            <a:fillRect/>
          </a:stretch>
        </p:blipFill>
        <p:spPr>
          <a:xfrm>
            <a:off x="1060448" y="949425"/>
            <a:ext cx="9696214" cy="5652609"/>
          </a:xfrm>
          <a:prstGeom prst="rect">
            <a:avLst/>
          </a:prstGeom>
        </p:spPr>
      </p:pic>
      <p:sp>
        <p:nvSpPr>
          <p:cNvPr id="2" name="Nadpis 1"/>
          <p:cNvSpPr>
            <a:spLocks noGrp="1"/>
          </p:cNvSpPr>
          <p:nvPr>
            <p:ph type="title"/>
          </p:nvPr>
        </p:nvSpPr>
        <p:spPr/>
        <p:txBody>
          <a:bodyPr/>
          <a:lstStyle/>
          <a:p>
            <a:r>
              <a:rPr lang="cs-CZ" dirty="0"/>
              <a:t>Tabulka statistických chyb</a:t>
            </a:r>
          </a:p>
        </p:txBody>
      </p:sp>
      <p:sp>
        <p:nvSpPr>
          <p:cNvPr id="4" name="TextovéPole 3"/>
          <p:cNvSpPr txBox="1"/>
          <p:nvPr/>
        </p:nvSpPr>
        <p:spPr>
          <a:xfrm rot="5400000">
            <a:off x="281387" y="6546903"/>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5" name="TextovéPole 4"/>
          <p:cNvSpPr txBox="1"/>
          <p:nvPr/>
        </p:nvSpPr>
        <p:spPr>
          <a:xfrm>
            <a:off x="529839" y="6585375"/>
            <a:ext cx="7389541" cy="230832"/>
          </a:xfrm>
          <a:prstGeom prst="rect">
            <a:avLst/>
          </a:prstGeom>
          <a:noFill/>
        </p:spPr>
        <p:txBody>
          <a:bodyPr wrap="square" rtlCol="0">
            <a:spAutoFit/>
          </a:bodyPr>
          <a:lstStyle/>
          <a:p>
            <a:r>
              <a:rPr lang="cs-CZ" sz="900" i="1" dirty="0">
                <a:solidFill>
                  <a:srgbClr val="C00000"/>
                </a:solidFill>
              </a:rPr>
              <a:t>Velikost vzorku je pod 100 respondentů, při interpretaci výsledků je nutné počítat s větší statistickou chybou</a:t>
            </a:r>
            <a:r>
              <a:rPr lang="cs-CZ" sz="900" i="1" dirty="0">
                <a:solidFill>
                  <a:srgbClr val="C00000"/>
                </a:solidFill>
                <a:latin typeface="+mn-lt"/>
              </a:rPr>
              <a:t>.</a:t>
            </a:r>
          </a:p>
        </p:txBody>
      </p:sp>
    </p:spTree>
    <p:extLst>
      <p:ext uri="{BB962C8B-B14F-4D97-AF65-F5344CB8AC3E}">
        <p14:creationId xmlns:p14="http://schemas.microsoft.com/office/powerpoint/2010/main" val="1114487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C02B29E3-29F1-4E12-8254-AD017D637C3B}"/>
              </a:ext>
            </a:extLst>
          </p:cNvPr>
          <p:cNvPicPr>
            <a:picLocks noChangeAspect="1"/>
          </p:cNvPicPr>
          <p:nvPr/>
        </p:nvPicPr>
        <p:blipFill>
          <a:blip r:embed="rId2"/>
          <a:stretch>
            <a:fillRect/>
          </a:stretch>
        </p:blipFill>
        <p:spPr>
          <a:xfrm>
            <a:off x="539082" y="1421102"/>
            <a:ext cx="10805473" cy="5080000"/>
          </a:xfrm>
          <a:prstGeom prst="rect">
            <a:avLst/>
          </a:prstGeom>
        </p:spPr>
      </p:pic>
      <p:sp>
        <p:nvSpPr>
          <p:cNvPr id="2" name="Nadpis 1"/>
          <p:cNvSpPr>
            <a:spLocks noGrp="1"/>
          </p:cNvSpPr>
          <p:nvPr>
            <p:ph type="title"/>
          </p:nvPr>
        </p:nvSpPr>
        <p:spPr/>
        <p:txBody>
          <a:bodyPr/>
          <a:lstStyle/>
          <a:p>
            <a:r>
              <a:rPr lang="cs-CZ" dirty="0"/>
              <a:t>Tabulka statistických chyb</a:t>
            </a:r>
          </a:p>
        </p:txBody>
      </p:sp>
      <p:sp>
        <p:nvSpPr>
          <p:cNvPr id="5" name="Obdélník 4"/>
          <p:cNvSpPr/>
          <p:nvPr/>
        </p:nvSpPr>
        <p:spPr>
          <a:xfrm>
            <a:off x="1331202" y="931725"/>
            <a:ext cx="10140297" cy="81134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707276"/>
              </a:buClr>
              <a:defRPr/>
            </a:pPr>
            <a:r>
              <a:rPr lang="cs-CZ" sz="1200" kern="0" dirty="0">
                <a:solidFill>
                  <a:schemeClr val="tx1"/>
                </a:solidFill>
                <a:latin typeface="Calibri" panose="020F0502020204030204" pitchFamily="34" charset="0"/>
              </a:rPr>
              <a:t>U jednotlivých sociodemografických proměnných je nutné </a:t>
            </a:r>
            <a:r>
              <a:rPr lang="cs-CZ" sz="1200" b="1" kern="0" dirty="0">
                <a:solidFill>
                  <a:srgbClr val="00AEEF"/>
                </a:solidFill>
                <a:latin typeface="Calibri" panose="020F0502020204030204" pitchFamily="34" charset="0"/>
              </a:rPr>
              <a:t>při malém vzorku pod 100 respondentů počítat s větší statistickou chybou.</a:t>
            </a:r>
            <a:r>
              <a:rPr lang="cs-CZ" sz="1200" kern="0" dirty="0">
                <a:solidFill>
                  <a:schemeClr val="tx1"/>
                </a:solidFill>
                <a:latin typeface="Calibri" panose="020F0502020204030204" pitchFamily="34" charset="0"/>
              </a:rPr>
              <a:t> Graf ilustruje, s jak velkou chybou máme u výsledků počítat, pokud je hodnota v cílových skupinách 50 %. Například pokud u otázky, na kterou odpovídal celý vzorek, </a:t>
            </a:r>
            <a:r>
              <a:rPr lang="cs-CZ" sz="1200" b="1" kern="0" dirty="0">
                <a:solidFill>
                  <a:srgbClr val="00AEEF"/>
                </a:solidFill>
                <a:latin typeface="Calibri" panose="020F0502020204030204" pitchFamily="34" charset="0"/>
              </a:rPr>
              <a:t>vyšel výsledek 50 %</a:t>
            </a:r>
            <a:r>
              <a:rPr lang="cs-CZ" sz="1200" kern="0" dirty="0">
                <a:solidFill>
                  <a:schemeClr val="tx1"/>
                </a:solidFill>
                <a:latin typeface="Calibri" panose="020F0502020204030204" pitchFamily="34" charset="0"/>
              </a:rPr>
              <a:t>, pak výsledek s vysokou pravděpodobností (95%) </a:t>
            </a:r>
            <a:r>
              <a:rPr lang="cs-CZ" sz="1200" b="1" kern="0" dirty="0">
                <a:solidFill>
                  <a:srgbClr val="00AEEF"/>
                </a:solidFill>
                <a:latin typeface="Calibri" panose="020F0502020204030204" pitchFamily="34" charset="0"/>
              </a:rPr>
              <a:t>leží v intervalu (47 %; 53 %).</a:t>
            </a:r>
          </a:p>
        </p:txBody>
      </p:sp>
      <p:sp>
        <p:nvSpPr>
          <p:cNvPr id="7" name="TextovéPole 6"/>
          <p:cNvSpPr txBox="1"/>
          <p:nvPr/>
        </p:nvSpPr>
        <p:spPr>
          <a:xfrm>
            <a:off x="529839" y="6578047"/>
            <a:ext cx="7389541" cy="230832"/>
          </a:xfrm>
          <a:prstGeom prst="rect">
            <a:avLst/>
          </a:prstGeom>
          <a:noFill/>
        </p:spPr>
        <p:txBody>
          <a:bodyPr wrap="square" rtlCol="0">
            <a:spAutoFit/>
          </a:bodyPr>
          <a:lstStyle/>
          <a:p>
            <a:r>
              <a:rPr lang="cs-CZ" sz="900" i="1" dirty="0">
                <a:solidFill>
                  <a:srgbClr val="C00000"/>
                </a:solidFill>
              </a:rPr>
              <a:t>Velikost vzorku je pod 100 respondentů, při interpretaci výsledků je nutné počítat s větší statistickou chybou</a:t>
            </a:r>
            <a:r>
              <a:rPr lang="cs-CZ" sz="900" i="1" dirty="0">
                <a:solidFill>
                  <a:srgbClr val="C00000"/>
                </a:solidFill>
                <a:latin typeface="+mn-lt"/>
              </a:rPr>
              <a:t>.</a:t>
            </a:r>
          </a:p>
        </p:txBody>
      </p:sp>
      <p:sp>
        <p:nvSpPr>
          <p:cNvPr id="8" name="TextovéPole 7"/>
          <p:cNvSpPr txBox="1"/>
          <p:nvPr/>
        </p:nvSpPr>
        <p:spPr>
          <a:xfrm>
            <a:off x="437816" y="6542550"/>
            <a:ext cx="228022" cy="307777"/>
          </a:xfrm>
          <a:prstGeom prst="rect">
            <a:avLst/>
          </a:prstGeom>
          <a:noFill/>
        </p:spPr>
        <p:txBody>
          <a:bodyPr wrap="square" rtlCol="0">
            <a:spAutoFit/>
          </a:bodyPr>
          <a:lstStyle/>
          <a:p>
            <a:r>
              <a:rPr lang="cs-CZ" sz="1400" dirty="0">
                <a:solidFill>
                  <a:srgbClr val="C00000"/>
                </a:solidFill>
                <a:latin typeface="Arial Black" panose="020B0A04020102020204" pitchFamily="34" charset="0"/>
              </a:rPr>
              <a:t>!</a:t>
            </a:r>
          </a:p>
        </p:txBody>
      </p:sp>
      <p:sp>
        <p:nvSpPr>
          <p:cNvPr id="9" name="TextovéPole 8"/>
          <p:cNvSpPr txBox="1"/>
          <p:nvPr/>
        </p:nvSpPr>
        <p:spPr>
          <a:xfrm>
            <a:off x="10527243" y="3453460"/>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0" name="TextovéPole 9"/>
          <p:cNvSpPr txBox="1"/>
          <p:nvPr/>
        </p:nvSpPr>
        <p:spPr>
          <a:xfrm>
            <a:off x="8453274" y="3454638"/>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3" name="TextovéPole 12">
            <a:extLst>
              <a:ext uri="{FF2B5EF4-FFF2-40B4-BE49-F238E27FC236}">
                <a16:creationId xmlns:a16="http://schemas.microsoft.com/office/drawing/2014/main" id="{D4F9CEB9-66CB-4517-94AA-BFF61BB203CA}"/>
              </a:ext>
            </a:extLst>
          </p:cNvPr>
          <p:cNvSpPr txBox="1"/>
          <p:nvPr/>
        </p:nvSpPr>
        <p:spPr>
          <a:xfrm>
            <a:off x="502160" y="1756520"/>
            <a:ext cx="492443" cy="480260"/>
          </a:xfrm>
          <a:prstGeom prst="rect">
            <a:avLst/>
          </a:prstGeom>
          <a:noFill/>
        </p:spPr>
        <p:txBody>
          <a:bodyPr vert="vert270" wrap="none" rtlCol="0">
            <a:spAutoFit/>
          </a:bodyPr>
          <a:lstStyle/>
          <a:p>
            <a:pPr algn="ctr"/>
            <a:r>
              <a:rPr lang="cs-CZ" sz="1000" dirty="0">
                <a:latin typeface="+mn-lt"/>
              </a:rPr>
              <a:t>Horní </a:t>
            </a:r>
          </a:p>
          <a:p>
            <a:pPr algn="ctr"/>
            <a:r>
              <a:rPr lang="cs-CZ" sz="1000" dirty="0">
                <a:latin typeface="+mn-lt"/>
              </a:rPr>
              <a:t>hranice</a:t>
            </a:r>
          </a:p>
        </p:txBody>
      </p:sp>
      <p:sp>
        <p:nvSpPr>
          <p:cNvPr id="14" name="TextovéPole 13">
            <a:extLst>
              <a:ext uri="{FF2B5EF4-FFF2-40B4-BE49-F238E27FC236}">
                <a16:creationId xmlns:a16="http://schemas.microsoft.com/office/drawing/2014/main" id="{A29A01A4-F88A-40BF-8369-01FFC79B7614}"/>
              </a:ext>
            </a:extLst>
          </p:cNvPr>
          <p:cNvSpPr txBox="1"/>
          <p:nvPr/>
        </p:nvSpPr>
        <p:spPr>
          <a:xfrm>
            <a:off x="502159" y="3160485"/>
            <a:ext cx="492443" cy="480260"/>
          </a:xfrm>
          <a:prstGeom prst="rect">
            <a:avLst/>
          </a:prstGeom>
          <a:noFill/>
        </p:spPr>
        <p:txBody>
          <a:bodyPr vert="vert270" wrap="none" rtlCol="0">
            <a:spAutoFit/>
          </a:bodyPr>
          <a:lstStyle/>
          <a:p>
            <a:pPr algn="ctr"/>
            <a:r>
              <a:rPr lang="cs-CZ" sz="1000" dirty="0">
                <a:latin typeface="+mn-lt"/>
              </a:rPr>
              <a:t>Dolní </a:t>
            </a:r>
          </a:p>
          <a:p>
            <a:pPr algn="ctr"/>
            <a:r>
              <a:rPr lang="cs-CZ" sz="1000" dirty="0">
                <a:latin typeface="+mn-lt"/>
              </a:rPr>
              <a:t>hranice</a:t>
            </a:r>
          </a:p>
        </p:txBody>
      </p:sp>
    </p:spTree>
    <p:extLst>
      <p:ext uri="{BB962C8B-B14F-4D97-AF65-F5344CB8AC3E}">
        <p14:creationId xmlns:p14="http://schemas.microsoft.com/office/powerpoint/2010/main" val="3827306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C467388B-A9FF-437E-AB4D-B5CF965E9C59}"/>
              </a:ext>
            </a:extLst>
          </p:cNvPr>
          <p:cNvPicPr>
            <a:picLocks noChangeAspect="1"/>
          </p:cNvPicPr>
          <p:nvPr/>
        </p:nvPicPr>
        <p:blipFill>
          <a:blip r:embed="rId2"/>
          <a:stretch>
            <a:fillRect/>
          </a:stretch>
        </p:blipFill>
        <p:spPr>
          <a:xfrm>
            <a:off x="531235" y="1424510"/>
            <a:ext cx="10805473" cy="5080000"/>
          </a:xfrm>
          <a:prstGeom prst="rect">
            <a:avLst/>
          </a:prstGeom>
        </p:spPr>
      </p:pic>
      <p:sp>
        <p:nvSpPr>
          <p:cNvPr id="2" name="Nadpis 1"/>
          <p:cNvSpPr>
            <a:spLocks noGrp="1"/>
          </p:cNvSpPr>
          <p:nvPr>
            <p:ph type="title"/>
          </p:nvPr>
        </p:nvSpPr>
        <p:spPr/>
        <p:txBody>
          <a:bodyPr/>
          <a:lstStyle/>
          <a:p>
            <a:r>
              <a:rPr lang="cs-CZ" dirty="0"/>
              <a:t>Tabulka statistických chyb</a:t>
            </a:r>
          </a:p>
        </p:txBody>
      </p:sp>
      <p:sp>
        <p:nvSpPr>
          <p:cNvPr id="5" name="Obdélník 4"/>
          <p:cNvSpPr/>
          <p:nvPr/>
        </p:nvSpPr>
        <p:spPr>
          <a:xfrm>
            <a:off x="1331202" y="931725"/>
            <a:ext cx="10140297" cy="81134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707276"/>
              </a:buClr>
              <a:defRPr/>
            </a:pPr>
            <a:r>
              <a:rPr lang="cs-CZ" sz="1200" kern="0" dirty="0">
                <a:solidFill>
                  <a:schemeClr val="tx1"/>
                </a:solidFill>
                <a:latin typeface="Calibri" panose="020F0502020204030204" pitchFamily="34" charset="0"/>
              </a:rPr>
              <a:t>U jednotlivých sociodemografických proměnných je nutné </a:t>
            </a:r>
            <a:r>
              <a:rPr lang="cs-CZ" sz="1200" b="1" kern="0" dirty="0">
                <a:solidFill>
                  <a:srgbClr val="00AEEF"/>
                </a:solidFill>
                <a:latin typeface="Calibri" panose="020F0502020204030204" pitchFamily="34" charset="0"/>
              </a:rPr>
              <a:t>při malém vzorku pod 100 respondentů počítat s větší statistickou chybou.</a:t>
            </a:r>
            <a:r>
              <a:rPr lang="cs-CZ" sz="1200" kern="0" dirty="0">
                <a:solidFill>
                  <a:schemeClr val="tx1"/>
                </a:solidFill>
                <a:latin typeface="Calibri" panose="020F0502020204030204" pitchFamily="34" charset="0"/>
              </a:rPr>
              <a:t> Graf ilustruje, s jak velkou chybou máme u výsledků počítat, pokud je hodnota v cílových skupinách 50 %. Například pokud u otázky, na kterou odpovídal celý vzorek, </a:t>
            </a:r>
            <a:r>
              <a:rPr lang="cs-CZ" sz="1200" b="1" kern="0" dirty="0">
                <a:solidFill>
                  <a:srgbClr val="00AEEF"/>
                </a:solidFill>
                <a:latin typeface="Calibri" panose="020F0502020204030204" pitchFamily="34" charset="0"/>
              </a:rPr>
              <a:t>vyšel výsledek 50 %</a:t>
            </a:r>
            <a:r>
              <a:rPr lang="cs-CZ" sz="1200" kern="0" dirty="0">
                <a:solidFill>
                  <a:schemeClr val="tx1"/>
                </a:solidFill>
                <a:latin typeface="Calibri" panose="020F0502020204030204" pitchFamily="34" charset="0"/>
              </a:rPr>
              <a:t>, pak výsledek s vysokou pravděpodobností (95%) </a:t>
            </a:r>
            <a:r>
              <a:rPr lang="cs-CZ" sz="1200" b="1" kern="0" dirty="0">
                <a:solidFill>
                  <a:srgbClr val="00AEEF"/>
                </a:solidFill>
                <a:latin typeface="Calibri" panose="020F0502020204030204" pitchFamily="34" charset="0"/>
              </a:rPr>
              <a:t>leží v intervalu (47 %; 53 %).</a:t>
            </a:r>
          </a:p>
        </p:txBody>
      </p:sp>
      <p:sp>
        <p:nvSpPr>
          <p:cNvPr id="7" name="TextovéPole 6"/>
          <p:cNvSpPr txBox="1"/>
          <p:nvPr/>
        </p:nvSpPr>
        <p:spPr>
          <a:xfrm>
            <a:off x="529839" y="6578047"/>
            <a:ext cx="7389541" cy="230832"/>
          </a:xfrm>
          <a:prstGeom prst="rect">
            <a:avLst/>
          </a:prstGeom>
          <a:noFill/>
        </p:spPr>
        <p:txBody>
          <a:bodyPr wrap="square" rtlCol="0">
            <a:spAutoFit/>
          </a:bodyPr>
          <a:lstStyle/>
          <a:p>
            <a:r>
              <a:rPr lang="cs-CZ" sz="900" i="1" dirty="0">
                <a:solidFill>
                  <a:srgbClr val="C00000"/>
                </a:solidFill>
              </a:rPr>
              <a:t>Velikost vzorku je pod 100 respondentů, při interpretaci výsledků je nutné počítat s větší statistickou chybou</a:t>
            </a:r>
            <a:r>
              <a:rPr lang="cs-CZ" sz="900" i="1" dirty="0">
                <a:solidFill>
                  <a:srgbClr val="C00000"/>
                </a:solidFill>
                <a:latin typeface="+mn-lt"/>
              </a:rPr>
              <a:t>.</a:t>
            </a:r>
          </a:p>
        </p:txBody>
      </p:sp>
      <p:sp>
        <p:nvSpPr>
          <p:cNvPr id="8" name="TextovéPole 7"/>
          <p:cNvSpPr txBox="1"/>
          <p:nvPr/>
        </p:nvSpPr>
        <p:spPr>
          <a:xfrm>
            <a:off x="437816" y="6542550"/>
            <a:ext cx="228022" cy="307777"/>
          </a:xfrm>
          <a:prstGeom prst="rect">
            <a:avLst/>
          </a:prstGeom>
          <a:noFill/>
        </p:spPr>
        <p:txBody>
          <a:bodyPr wrap="square" rtlCol="0">
            <a:spAutoFit/>
          </a:bodyPr>
          <a:lstStyle/>
          <a:p>
            <a:r>
              <a:rPr lang="cs-CZ" sz="1400" dirty="0">
                <a:solidFill>
                  <a:srgbClr val="C00000"/>
                </a:solidFill>
                <a:latin typeface="Arial Black" panose="020B0A04020102020204" pitchFamily="34" charset="0"/>
              </a:rPr>
              <a:t>!</a:t>
            </a:r>
          </a:p>
        </p:txBody>
      </p:sp>
      <p:sp>
        <p:nvSpPr>
          <p:cNvPr id="9" name="TextovéPole 8"/>
          <p:cNvSpPr txBox="1"/>
          <p:nvPr/>
        </p:nvSpPr>
        <p:spPr>
          <a:xfrm>
            <a:off x="10943748" y="3447050"/>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0" name="TextovéPole 9"/>
          <p:cNvSpPr txBox="1"/>
          <p:nvPr/>
        </p:nvSpPr>
        <p:spPr>
          <a:xfrm>
            <a:off x="8273812" y="3447051"/>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3" name="TextovéPole 12">
            <a:extLst>
              <a:ext uri="{FF2B5EF4-FFF2-40B4-BE49-F238E27FC236}">
                <a16:creationId xmlns:a16="http://schemas.microsoft.com/office/drawing/2014/main" id="{F23DF488-F405-4F18-9A16-68367AF479D1}"/>
              </a:ext>
            </a:extLst>
          </p:cNvPr>
          <p:cNvSpPr txBox="1"/>
          <p:nvPr/>
        </p:nvSpPr>
        <p:spPr>
          <a:xfrm>
            <a:off x="6341038" y="3428862"/>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4" name="TextovéPole 13">
            <a:extLst>
              <a:ext uri="{FF2B5EF4-FFF2-40B4-BE49-F238E27FC236}">
                <a16:creationId xmlns:a16="http://schemas.microsoft.com/office/drawing/2014/main" id="{503A9345-6E11-405C-8A40-16568E55BAEF}"/>
              </a:ext>
            </a:extLst>
          </p:cNvPr>
          <p:cNvSpPr txBox="1"/>
          <p:nvPr/>
        </p:nvSpPr>
        <p:spPr>
          <a:xfrm>
            <a:off x="5597154" y="3447050"/>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5" name="TextovéPole 14">
            <a:extLst>
              <a:ext uri="{FF2B5EF4-FFF2-40B4-BE49-F238E27FC236}">
                <a16:creationId xmlns:a16="http://schemas.microsoft.com/office/drawing/2014/main" id="{A1579855-EE35-4908-AFB7-ED317F704FC0}"/>
              </a:ext>
            </a:extLst>
          </p:cNvPr>
          <p:cNvSpPr txBox="1"/>
          <p:nvPr/>
        </p:nvSpPr>
        <p:spPr>
          <a:xfrm>
            <a:off x="4447804" y="3445954"/>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6" name="TextovéPole 15">
            <a:extLst>
              <a:ext uri="{FF2B5EF4-FFF2-40B4-BE49-F238E27FC236}">
                <a16:creationId xmlns:a16="http://schemas.microsoft.com/office/drawing/2014/main" id="{093607A0-F572-4F73-821F-B8752CF374FE}"/>
              </a:ext>
            </a:extLst>
          </p:cNvPr>
          <p:cNvSpPr txBox="1"/>
          <p:nvPr/>
        </p:nvSpPr>
        <p:spPr>
          <a:xfrm>
            <a:off x="4073036" y="3428861"/>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7" name="TextovéPole 16">
            <a:extLst>
              <a:ext uri="{FF2B5EF4-FFF2-40B4-BE49-F238E27FC236}">
                <a16:creationId xmlns:a16="http://schemas.microsoft.com/office/drawing/2014/main" id="{06CB708A-03BB-4F1C-9CD3-1278F8F0DE7A}"/>
              </a:ext>
            </a:extLst>
          </p:cNvPr>
          <p:cNvSpPr txBox="1"/>
          <p:nvPr/>
        </p:nvSpPr>
        <p:spPr>
          <a:xfrm>
            <a:off x="2914604" y="3428861"/>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8" name="TextovéPole 17">
            <a:extLst>
              <a:ext uri="{FF2B5EF4-FFF2-40B4-BE49-F238E27FC236}">
                <a16:creationId xmlns:a16="http://schemas.microsoft.com/office/drawing/2014/main" id="{94FBBD96-2B21-4229-8CC4-80B91CFAC85C}"/>
              </a:ext>
            </a:extLst>
          </p:cNvPr>
          <p:cNvSpPr txBox="1"/>
          <p:nvPr/>
        </p:nvSpPr>
        <p:spPr>
          <a:xfrm>
            <a:off x="2527165" y="3437406"/>
            <a:ext cx="400110" cy="307777"/>
          </a:xfrm>
          <a:prstGeom prst="rect">
            <a:avLst/>
          </a:prstGeom>
          <a:noFill/>
        </p:spPr>
        <p:txBody>
          <a:bodyPr vert="vert270" wrap="square" rtlCol="0">
            <a:spAutoFit/>
          </a:bodyPr>
          <a:lstStyle/>
          <a:p>
            <a:r>
              <a:rPr lang="cs-CZ" sz="1400" dirty="0">
                <a:solidFill>
                  <a:srgbClr val="C00000"/>
                </a:solidFill>
                <a:latin typeface="Arial Black" panose="020B0A04020102020204" pitchFamily="34" charset="0"/>
              </a:rPr>
              <a:t>!</a:t>
            </a:r>
          </a:p>
        </p:txBody>
      </p:sp>
      <p:sp>
        <p:nvSpPr>
          <p:cNvPr id="19" name="TextovéPole 18">
            <a:extLst>
              <a:ext uri="{FF2B5EF4-FFF2-40B4-BE49-F238E27FC236}">
                <a16:creationId xmlns:a16="http://schemas.microsoft.com/office/drawing/2014/main" id="{481B50F2-5667-4AE4-BA9A-487768309CFA}"/>
              </a:ext>
            </a:extLst>
          </p:cNvPr>
          <p:cNvSpPr txBox="1"/>
          <p:nvPr/>
        </p:nvSpPr>
        <p:spPr>
          <a:xfrm>
            <a:off x="502160" y="1756520"/>
            <a:ext cx="492443" cy="480260"/>
          </a:xfrm>
          <a:prstGeom prst="rect">
            <a:avLst/>
          </a:prstGeom>
          <a:noFill/>
        </p:spPr>
        <p:txBody>
          <a:bodyPr vert="vert270" wrap="none" rtlCol="0">
            <a:spAutoFit/>
          </a:bodyPr>
          <a:lstStyle/>
          <a:p>
            <a:pPr algn="ctr"/>
            <a:r>
              <a:rPr lang="cs-CZ" sz="1000" dirty="0">
                <a:latin typeface="+mn-lt"/>
              </a:rPr>
              <a:t>Horní </a:t>
            </a:r>
          </a:p>
          <a:p>
            <a:pPr algn="ctr"/>
            <a:r>
              <a:rPr lang="cs-CZ" sz="1000" dirty="0">
                <a:latin typeface="+mn-lt"/>
              </a:rPr>
              <a:t>hranice</a:t>
            </a:r>
          </a:p>
        </p:txBody>
      </p:sp>
      <p:sp>
        <p:nvSpPr>
          <p:cNvPr id="20" name="TextovéPole 19">
            <a:extLst>
              <a:ext uri="{FF2B5EF4-FFF2-40B4-BE49-F238E27FC236}">
                <a16:creationId xmlns:a16="http://schemas.microsoft.com/office/drawing/2014/main" id="{02DC06D8-6E86-462A-9EE9-6A7EEC4DC6D2}"/>
              </a:ext>
            </a:extLst>
          </p:cNvPr>
          <p:cNvSpPr txBox="1"/>
          <p:nvPr/>
        </p:nvSpPr>
        <p:spPr>
          <a:xfrm>
            <a:off x="502159" y="3160485"/>
            <a:ext cx="492443" cy="480260"/>
          </a:xfrm>
          <a:prstGeom prst="rect">
            <a:avLst/>
          </a:prstGeom>
          <a:noFill/>
        </p:spPr>
        <p:txBody>
          <a:bodyPr vert="vert270" wrap="none" rtlCol="0">
            <a:spAutoFit/>
          </a:bodyPr>
          <a:lstStyle/>
          <a:p>
            <a:pPr algn="ctr"/>
            <a:r>
              <a:rPr lang="cs-CZ" sz="1000" dirty="0">
                <a:latin typeface="+mn-lt"/>
              </a:rPr>
              <a:t>Dolní </a:t>
            </a:r>
          </a:p>
          <a:p>
            <a:pPr algn="ctr"/>
            <a:r>
              <a:rPr lang="cs-CZ" sz="1000" dirty="0">
                <a:latin typeface="+mn-lt"/>
              </a:rPr>
              <a:t>hranice</a:t>
            </a:r>
          </a:p>
        </p:txBody>
      </p:sp>
    </p:spTree>
    <p:extLst>
      <p:ext uri="{BB962C8B-B14F-4D97-AF65-F5344CB8AC3E}">
        <p14:creationId xmlns:p14="http://schemas.microsoft.com/office/powerpoint/2010/main" val="266341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hlinkClick r:id="rId2" action="ppaction://hlinksldjump"/>
            <a:extLst>
              <a:ext uri="{FF2B5EF4-FFF2-40B4-BE49-F238E27FC236}">
                <a16:creationId xmlns:a16="http://schemas.microsoft.com/office/drawing/2014/main" id="{A1BA19AC-C754-4F72-80CB-3D8D8E79C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pic>
        <p:nvPicPr>
          <p:cNvPr id="11" name="Obrázek 10">
            <a:extLst>
              <a:ext uri="{FF2B5EF4-FFF2-40B4-BE49-F238E27FC236}">
                <a16:creationId xmlns:a16="http://schemas.microsoft.com/office/drawing/2014/main" id="{0D0662B7-0AD6-4F8A-A1F5-2187A597CAEC}"/>
              </a:ext>
            </a:extLst>
          </p:cNvPr>
          <p:cNvPicPr>
            <a:picLocks noChangeAspect="1"/>
          </p:cNvPicPr>
          <p:nvPr/>
        </p:nvPicPr>
        <p:blipFill>
          <a:blip r:embed="rId4"/>
          <a:stretch>
            <a:fillRect/>
          </a:stretch>
        </p:blipFill>
        <p:spPr>
          <a:xfrm>
            <a:off x="752448" y="1046121"/>
            <a:ext cx="10864652" cy="5080000"/>
          </a:xfrm>
          <a:prstGeom prst="rect">
            <a:avLst/>
          </a:prstGeom>
        </p:spPr>
      </p:pic>
      <p:sp>
        <p:nvSpPr>
          <p:cNvPr id="2" name="Nadpis 1">
            <a:extLst>
              <a:ext uri="{FF2B5EF4-FFF2-40B4-BE49-F238E27FC236}">
                <a16:creationId xmlns:a16="http://schemas.microsoft.com/office/drawing/2014/main" id="{FA923604-E725-4D44-962F-5DEE05126490}"/>
              </a:ext>
            </a:extLst>
          </p:cNvPr>
          <p:cNvSpPr>
            <a:spLocks noGrp="1"/>
          </p:cNvSpPr>
          <p:nvPr>
            <p:ph type="title"/>
          </p:nvPr>
        </p:nvSpPr>
        <p:spPr/>
        <p:txBody>
          <a:bodyPr/>
          <a:lstStyle/>
          <a:p>
            <a:r>
              <a:rPr lang="cs-CZ" dirty="0"/>
              <a:t>Grafická příloha</a:t>
            </a:r>
          </a:p>
        </p:txBody>
      </p:sp>
      <p:sp>
        <p:nvSpPr>
          <p:cNvPr id="5" name="Pěticípá hvězda 8">
            <a:extLst>
              <a:ext uri="{FF2B5EF4-FFF2-40B4-BE49-F238E27FC236}">
                <a16:creationId xmlns:a16="http://schemas.microsoft.com/office/drawing/2014/main" id="{A4029A1D-8B42-465E-B24B-828694149996}"/>
              </a:ext>
            </a:extLst>
          </p:cNvPr>
          <p:cNvSpPr/>
          <p:nvPr/>
        </p:nvSpPr>
        <p:spPr>
          <a:xfrm>
            <a:off x="2459749" y="256682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Pěticípá hvězda 8">
            <a:extLst>
              <a:ext uri="{FF2B5EF4-FFF2-40B4-BE49-F238E27FC236}">
                <a16:creationId xmlns:a16="http://schemas.microsoft.com/office/drawing/2014/main" id="{29C3A38B-D1B3-4868-8E1D-75FFB0D3CD22}"/>
              </a:ext>
            </a:extLst>
          </p:cNvPr>
          <p:cNvSpPr/>
          <p:nvPr/>
        </p:nvSpPr>
        <p:spPr>
          <a:xfrm>
            <a:off x="10219331" y="256682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7" name="Přímá spojnice se šipkou 6">
            <a:extLst>
              <a:ext uri="{FF2B5EF4-FFF2-40B4-BE49-F238E27FC236}">
                <a16:creationId xmlns:a16="http://schemas.microsoft.com/office/drawing/2014/main" id="{14052716-443A-4E24-8706-9E8217DCDF00}"/>
              </a:ext>
            </a:extLst>
          </p:cNvPr>
          <p:cNvCxnSpPr>
            <a:cxnSpLocks/>
          </p:cNvCxnSpPr>
          <p:nvPr/>
        </p:nvCxnSpPr>
        <p:spPr>
          <a:xfrm flipV="1">
            <a:off x="4497580" y="2674832"/>
            <a:ext cx="1279377" cy="19890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48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2100684" y="869372"/>
            <a:ext cx="7897894" cy="875332"/>
            <a:chOff x="2808025" y="1009605"/>
            <a:chExt cx="7897894" cy="875332"/>
          </a:xfrm>
        </p:grpSpPr>
        <p:sp>
          <p:nvSpPr>
            <p:cNvPr id="43" name="Zaoblený obdélník 42"/>
            <p:cNvSpPr/>
            <p:nvPr/>
          </p:nvSpPr>
          <p:spPr>
            <a:xfrm>
              <a:off x="3400643" y="1128898"/>
              <a:ext cx="7305276" cy="685800"/>
            </a:xfrm>
            <a:prstGeom prst="round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4" name="Ovál 43"/>
            <p:cNvSpPr/>
            <p:nvPr/>
          </p:nvSpPr>
          <p:spPr>
            <a:xfrm>
              <a:off x="2808025" y="1009605"/>
              <a:ext cx="874800" cy="875332"/>
            </a:xfrm>
            <a:prstGeom prst="ellipse">
              <a:avLst/>
            </a:prstGeom>
            <a:solidFill>
              <a:srgbClr val="009DD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6" name="TextovéPole 45"/>
            <p:cNvSpPr txBox="1"/>
            <p:nvPr/>
          </p:nvSpPr>
          <p:spPr>
            <a:xfrm>
              <a:off x="3553630" y="1286241"/>
              <a:ext cx="1770937" cy="400110"/>
            </a:xfrm>
            <a:prstGeom prst="rect">
              <a:avLst/>
            </a:prstGeom>
            <a:noFill/>
          </p:spPr>
          <p:txBody>
            <a:bodyPr wrap="square" rtlCol="0">
              <a:spAutoFit/>
            </a:bodyPr>
            <a:lstStyle/>
            <a:p>
              <a:pPr lvl="0" algn="ctr">
                <a:defRPr/>
              </a:pPr>
              <a:r>
                <a:rPr lang="cs-CZ" sz="2000" b="1" kern="0" dirty="0">
                  <a:solidFill>
                    <a:prstClr val="white"/>
                  </a:solidFill>
                </a:rPr>
                <a:t>METODIKA</a:t>
              </a:r>
            </a:p>
          </p:txBody>
        </p:sp>
        <p:sp>
          <p:nvSpPr>
            <p:cNvPr id="47" name="TextovéPole 46"/>
            <p:cNvSpPr txBox="1"/>
            <p:nvPr/>
          </p:nvSpPr>
          <p:spPr>
            <a:xfrm>
              <a:off x="4528457" y="1330538"/>
              <a:ext cx="4850045" cy="338554"/>
            </a:xfrm>
            <a:prstGeom prst="rect">
              <a:avLst/>
            </a:prstGeom>
            <a:noFill/>
          </p:spPr>
          <p:txBody>
            <a:bodyPr wrap="square" rtlCol="0">
              <a:spAutoFit/>
            </a:bodyPr>
            <a:lstStyle/>
            <a:p>
              <a:pPr algn="ctr"/>
              <a:r>
                <a:rPr lang="pl-PL" sz="1600" dirty="0">
                  <a:solidFill>
                    <a:schemeClr val="bg1"/>
                  </a:solidFill>
                  <a:cs typeface="Arial" panose="020B0604020202020204" pitchFamily="34" charset="0"/>
                </a:rPr>
                <a:t>CAWI, respondenti jsou součástí ČNP</a:t>
              </a:r>
            </a:p>
          </p:txBody>
        </p:sp>
        <p:pic>
          <p:nvPicPr>
            <p:cNvPr id="28" name="Obráze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071" y="1180406"/>
              <a:ext cx="571499" cy="571499"/>
            </a:xfrm>
            <a:prstGeom prst="rect">
              <a:avLst/>
            </a:prstGeom>
          </p:spPr>
        </p:pic>
      </p:grpSp>
      <p:grpSp>
        <p:nvGrpSpPr>
          <p:cNvPr id="32" name="Skupina 31"/>
          <p:cNvGrpSpPr/>
          <p:nvPr/>
        </p:nvGrpSpPr>
        <p:grpSpPr>
          <a:xfrm>
            <a:off x="2110733" y="1740307"/>
            <a:ext cx="7887845" cy="875332"/>
            <a:chOff x="749604" y="2182475"/>
            <a:chExt cx="7887845" cy="875332"/>
          </a:xfrm>
          <a:solidFill>
            <a:srgbClr val="92D050"/>
          </a:solidFill>
        </p:grpSpPr>
        <p:sp>
          <p:nvSpPr>
            <p:cNvPr id="33" name="Zaoblený obdélník 32"/>
            <p:cNvSpPr/>
            <p:nvPr/>
          </p:nvSpPr>
          <p:spPr>
            <a:xfrm>
              <a:off x="1313121" y="2300920"/>
              <a:ext cx="7324328" cy="685800"/>
            </a:xfrm>
            <a:prstGeom prst="round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36" name="TextovéPole 35"/>
            <p:cNvSpPr txBox="1"/>
            <p:nvPr/>
          </p:nvSpPr>
          <p:spPr>
            <a:xfrm>
              <a:off x="1318829" y="2299288"/>
              <a:ext cx="1896619" cy="707886"/>
            </a:xfrm>
            <a:prstGeom prst="rect">
              <a:avLst/>
            </a:prstGeom>
            <a:noFill/>
          </p:spPr>
          <p:txBody>
            <a:bodyPr wrap="square" rtlCol="0">
              <a:spAutoFit/>
            </a:bodyPr>
            <a:lstStyle/>
            <a:p>
              <a:pPr lvl="0" algn="ctr">
                <a:defRPr/>
              </a:pPr>
              <a:r>
                <a:rPr lang="cs-CZ" sz="2000" b="1" kern="0" dirty="0">
                  <a:solidFill>
                    <a:prstClr val="white"/>
                  </a:solidFill>
                </a:rPr>
                <a:t>TERÉNNÍ</a:t>
              </a:r>
            </a:p>
            <a:p>
              <a:pPr lvl="0" algn="ctr">
                <a:defRPr/>
              </a:pPr>
              <a:r>
                <a:rPr lang="cs-CZ" sz="2000" b="1" kern="0" dirty="0">
                  <a:solidFill>
                    <a:prstClr val="white"/>
                  </a:solidFill>
                </a:rPr>
                <a:t>SBĚR</a:t>
              </a:r>
            </a:p>
          </p:txBody>
        </p:sp>
        <p:sp>
          <p:nvSpPr>
            <p:cNvPr id="39" name="Ovál 38"/>
            <p:cNvSpPr/>
            <p:nvPr/>
          </p:nvSpPr>
          <p:spPr>
            <a:xfrm>
              <a:off x="749604" y="2182475"/>
              <a:ext cx="874800" cy="875332"/>
            </a:xfrm>
            <a:prstGeom prst="ellipse">
              <a:avLst/>
            </a:prstGeom>
            <a:solidFill>
              <a:srgbClr val="009DD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0" name="TextovéPole 39"/>
            <p:cNvSpPr txBox="1"/>
            <p:nvPr/>
          </p:nvSpPr>
          <p:spPr>
            <a:xfrm>
              <a:off x="3323144" y="2444390"/>
              <a:ext cx="3705487" cy="338554"/>
            </a:xfrm>
            <a:prstGeom prst="rect">
              <a:avLst/>
            </a:prstGeom>
            <a:noFill/>
          </p:spPr>
          <p:txBody>
            <a:bodyPr wrap="square" rtlCol="0">
              <a:spAutoFit/>
            </a:bodyPr>
            <a:lstStyle/>
            <a:p>
              <a:r>
                <a:rPr lang="cs-CZ" sz="1600" dirty="0">
                  <a:solidFill>
                    <a:schemeClr val="bg1"/>
                  </a:solidFill>
                  <a:cs typeface="Arial" panose="020B0604020202020204" pitchFamily="34" charset="0"/>
                </a:rPr>
                <a:t>15. 4. – 26. 4. 2020 </a:t>
              </a:r>
            </a:p>
          </p:txBody>
        </p:sp>
      </p:grpSp>
      <p:grpSp>
        <p:nvGrpSpPr>
          <p:cNvPr id="7" name="Skupina 6"/>
          <p:cNvGrpSpPr/>
          <p:nvPr/>
        </p:nvGrpSpPr>
        <p:grpSpPr>
          <a:xfrm>
            <a:off x="2110732" y="4381687"/>
            <a:ext cx="7887846" cy="875332"/>
            <a:chOff x="2837126" y="4470144"/>
            <a:chExt cx="7887846" cy="875332"/>
          </a:xfrm>
          <a:solidFill>
            <a:srgbClr val="009DD9"/>
          </a:solidFill>
        </p:grpSpPr>
        <p:grpSp>
          <p:nvGrpSpPr>
            <p:cNvPr id="60" name="Skupina 59"/>
            <p:cNvGrpSpPr/>
            <p:nvPr/>
          </p:nvGrpSpPr>
          <p:grpSpPr>
            <a:xfrm>
              <a:off x="2837126" y="4470144"/>
              <a:ext cx="7887846" cy="875332"/>
              <a:chOff x="2973573" y="3054727"/>
              <a:chExt cx="7887846" cy="875332"/>
            </a:xfrm>
            <a:grpFill/>
          </p:grpSpPr>
          <p:sp>
            <p:nvSpPr>
              <p:cNvPr id="61" name="Zaoblený obdélník 60"/>
              <p:cNvSpPr/>
              <p:nvPr/>
            </p:nvSpPr>
            <p:spPr>
              <a:xfrm>
                <a:off x="3568997" y="3143019"/>
                <a:ext cx="7292422" cy="6858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62" name="TextovéPole 61"/>
              <p:cNvSpPr txBox="1"/>
              <p:nvPr/>
            </p:nvSpPr>
            <p:spPr>
              <a:xfrm>
                <a:off x="3400925" y="3284693"/>
                <a:ext cx="2256227" cy="400110"/>
              </a:xfrm>
              <a:prstGeom prst="rect">
                <a:avLst/>
              </a:prstGeom>
              <a:grpFill/>
            </p:spPr>
            <p:txBody>
              <a:bodyPr wrap="square" rtlCol="0">
                <a:spAutoFit/>
              </a:bodyPr>
              <a:lstStyle/>
              <a:p>
                <a:pPr lvl="0" algn="ctr">
                  <a:defRPr/>
                </a:pPr>
                <a:r>
                  <a:rPr lang="cs-CZ" sz="2000" b="1" kern="0" dirty="0">
                    <a:solidFill>
                      <a:prstClr val="white"/>
                    </a:solidFill>
                  </a:rPr>
                  <a:t>VZOREK</a:t>
                </a:r>
              </a:p>
            </p:txBody>
          </p:sp>
          <p:sp>
            <p:nvSpPr>
              <p:cNvPr id="63" name="Ovál 62"/>
              <p:cNvSpPr/>
              <p:nvPr/>
            </p:nvSpPr>
            <p:spPr>
              <a:xfrm>
                <a:off x="2973573" y="3054727"/>
                <a:ext cx="874800" cy="875332"/>
              </a:xfrm>
              <a:prstGeom prst="ellipse">
                <a:avLst/>
              </a:prstGeom>
              <a:grp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64" name="TextovéPole 63"/>
              <p:cNvSpPr txBox="1"/>
              <p:nvPr/>
            </p:nvSpPr>
            <p:spPr>
              <a:xfrm>
                <a:off x="5542977" y="3284494"/>
                <a:ext cx="5019342" cy="338554"/>
              </a:xfrm>
              <a:prstGeom prst="rect">
                <a:avLst/>
              </a:prstGeom>
              <a:grpFill/>
            </p:spPr>
            <p:txBody>
              <a:bodyPr wrap="square" rtlCol="0">
                <a:spAutoFit/>
              </a:bodyPr>
              <a:lstStyle/>
              <a:p>
                <a:r>
                  <a:rPr lang="cs-CZ" sz="1600" dirty="0">
                    <a:solidFill>
                      <a:schemeClr val="bg1"/>
                    </a:solidFill>
                  </a:rPr>
                  <a:t>839 respondentů</a:t>
                </a:r>
              </a:p>
            </p:txBody>
          </p:sp>
        </p:grpSp>
        <p:pic>
          <p:nvPicPr>
            <p:cNvPr id="30" name="Obrázek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0595" y="4656646"/>
              <a:ext cx="547862" cy="547862"/>
            </a:xfrm>
            <a:prstGeom prst="rect">
              <a:avLst/>
            </a:prstGeom>
            <a:grpFill/>
          </p:spPr>
        </p:pic>
      </p:grpSp>
      <p:grpSp>
        <p:nvGrpSpPr>
          <p:cNvPr id="6" name="Skupina 5"/>
          <p:cNvGrpSpPr/>
          <p:nvPr/>
        </p:nvGrpSpPr>
        <p:grpSpPr>
          <a:xfrm>
            <a:off x="2112505" y="2620767"/>
            <a:ext cx="7942403" cy="875332"/>
            <a:chOff x="2838898" y="3316631"/>
            <a:chExt cx="7942403" cy="875332"/>
          </a:xfrm>
          <a:solidFill>
            <a:srgbClr val="009DD9"/>
          </a:solidFill>
        </p:grpSpPr>
        <p:grpSp>
          <p:nvGrpSpPr>
            <p:cNvPr id="54" name="Skupina 53"/>
            <p:cNvGrpSpPr/>
            <p:nvPr/>
          </p:nvGrpSpPr>
          <p:grpSpPr>
            <a:xfrm>
              <a:off x="2838898" y="3316631"/>
              <a:ext cx="7942403" cy="875332"/>
              <a:chOff x="2401186" y="4090747"/>
              <a:chExt cx="7942403" cy="875332"/>
            </a:xfrm>
            <a:grpFill/>
          </p:grpSpPr>
          <p:sp>
            <p:nvSpPr>
              <p:cNvPr id="55" name="Zaoblený obdélník 54"/>
              <p:cNvSpPr/>
              <p:nvPr/>
            </p:nvSpPr>
            <p:spPr>
              <a:xfrm>
                <a:off x="2996609" y="4179039"/>
                <a:ext cx="7290650" cy="6858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56" name="TextovéPole 55"/>
              <p:cNvSpPr txBox="1"/>
              <p:nvPr/>
            </p:nvSpPr>
            <p:spPr>
              <a:xfrm>
                <a:off x="3030639" y="4148224"/>
                <a:ext cx="1736560" cy="707886"/>
              </a:xfrm>
              <a:prstGeom prst="rect">
                <a:avLst/>
              </a:prstGeom>
              <a:noFill/>
            </p:spPr>
            <p:txBody>
              <a:bodyPr wrap="square" rtlCol="0">
                <a:spAutoFit/>
              </a:bodyPr>
              <a:lstStyle/>
              <a:p>
                <a:pPr lvl="0" algn="ctr">
                  <a:defRPr/>
                </a:pPr>
                <a:r>
                  <a:rPr lang="cs-CZ" sz="2000" b="1" kern="0" dirty="0">
                    <a:solidFill>
                      <a:prstClr val="white"/>
                    </a:solidFill>
                  </a:rPr>
                  <a:t>CÍLOVÁ SKUPINA</a:t>
                </a:r>
              </a:p>
            </p:txBody>
          </p:sp>
          <p:sp>
            <p:nvSpPr>
              <p:cNvPr id="57" name="Ovál 56"/>
              <p:cNvSpPr/>
              <p:nvPr/>
            </p:nvSpPr>
            <p:spPr>
              <a:xfrm>
                <a:off x="2401186" y="4090747"/>
                <a:ext cx="874800" cy="875332"/>
              </a:xfrm>
              <a:prstGeom prst="ellipse">
                <a:avLst/>
              </a:prstGeom>
              <a:grp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59" name="TextovéPole 58"/>
              <p:cNvSpPr txBox="1"/>
              <p:nvPr/>
            </p:nvSpPr>
            <p:spPr>
              <a:xfrm>
                <a:off x="4968816" y="4348278"/>
                <a:ext cx="5374773" cy="307777"/>
              </a:xfrm>
              <a:prstGeom prst="rect">
                <a:avLst/>
              </a:prstGeom>
              <a:noFill/>
            </p:spPr>
            <p:txBody>
              <a:bodyPr wrap="square" rtlCol="0">
                <a:spAutoFit/>
              </a:bodyPr>
              <a:lstStyle/>
              <a:p>
                <a:r>
                  <a:rPr lang="cs-CZ" sz="1400" dirty="0">
                    <a:solidFill>
                      <a:schemeClr val="bg1"/>
                    </a:solidFill>
                    <a:cs typeface="Arial" panose="020B0604020202020204" pitchFamily="34" charset="0"/>
                  </a:rPr>
                  <a:t>Otcové nezletilých dětí ve věku 25-54 let, kteří se s nimi vídají</a:t>
                </a:r>
              </a:p>
            </p:txBody>
          </p:sp>
        </p:grpSp>
        <p:pic>
          <p:nvPicPr>
            <p:cNvPr id="49" name="Obrázek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190" y="3444487"/>
              <a:ext cx="606671" cy="606671"/>
            </a:xfrm>
            <a:prstGeom prst="rect">
              <a:avLst/>
            </a:prstGeom>
            <a:grpFill/>
          </p:spPr>
        </p:pic>
      </p:grpSp>
      <p:grpSp>
        <p:nvGrpSpPr>
          <p:cNvPr id="2" name="Skupina 1"/>
          <p:cNvGrpSpPr/>
          <p:nvPr/>
        </p:nvGrpSpPr>
        <p:grpSpPr>
          <a:xfrm>
            <a:off x="2110733" y="3491702"/>
            <a:ext cx="8028769" cy="875332"/>
            <a:chOff x="2837126" y="5534797"/>
            <a:chExt cx="8028769" cy="875332"/>
          </a:xfrm>
          <a:solidFill>
            <a:srgbClr val="009DD9"/>
          </a:solidFill>
        </p:grpSpPr>
        <p:grpSp>
          <p:nvGrpSpPr>
            <p:cNvPr id="34" name="Skupina 33"/>
            <p:cNvGrpSpPr/>
            <p:nvPr/>
          </p:nvGrpSpPr>
          <p:grpSpPr>
            <a:xfrm>
              <a:off x="2837126" y="5534797"/>
              <a:ext cx="8028769" cy="875332"/>
              <a:chOff x="2973573" y="3054727"/>
              <a:chExt cx="8028769" cy="875332"/>
            </a:xfrm>
            <a:grpFill/>
          </p:grpSpPr>
          <p:sp>
            <p:nvSpPr>
              <p:cNvPr id="35" name="Zaoblený obdélník 34"/>
              <p:cNvSpPr/>
              <p:nvPr/>
            </p:nvSpPr>
            <p:spPr>
              <a:xfrm>
                <a:off x="3568996" y="3143019"/>
                <a:ext cx="7292421" cy="685800"/>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37" name="TextovéPole 36"/>
              <p:cNvSpPr txBox="1"/>
              <p:nvPr/>
            </p:nvSpPr>
            <p:spPr>
              <a:xfrm>
                <a:off x="3831973" y="3148731"/>
                <a:ext cx="1501316" cy="707886"/>
              </a:xfrm>
              <a:prstGeom prst="rect">
                <a:avLst/>
              </a:prstGeom>
              <a:noFill/>
            </p:spPr>
            <p:txBody>
              <a:bodyPr wrap="square" rtlCol="0">
                <a:spAutoFit/>
              </a:bodyPr>
              <a:lstStyle/>
              <a:p>
                <a:pPr lvl="0" algn="ctr">
                  <a:defRPr/>
                </a:pPr>
                <a:r>
                  <a:rPr lang="cs-CZ" sz="2000" b="1" kern="0" dirty="0">
                    <a:solidFill>
                      <a:prstClr val="white"/>
                    </a:solidFill>
                  </a:rPr>
                  <a:t>VÝBĚROVÉ ZNAKY</a:t>
                </a:r>
              </a:p>
            </p:txBody>
          </p:sp>
          <p:sp>
            <p:nvSpPr>
              <p:cNvPr id="38" name="Ovál 37"/>
              <p:cNvSpPr/>
              <p:nvPr/>
            </p:nvSpPr>
            <p:spPr>
              <a:xfrm>
                <a:off x="2973573" y="3054727"/>
                <a:ext cx="874800" cy="875332"/>
              </a:xfrm>
              <a:prstGeom prst="ellipse">
                <a:avLst/>
              </a:prstGeom>
              <a:grp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48" name="TextovéPole 47"/>
              <p:cNvSpPr txBox="1"/>
              <p:nvPr/>
            </p:nvSpPr>
            <p:spPr>
              <a:xfrm>
                <a:off x="5494361" y="3198021"/>
                <a:ext cx="5507981" cy="523220"/>
              </a:xfrm>
              <a:prstGeom prst="rect">
                <a:avLst/>
              </a:prstGeom>
              <a:noFill/>
            </p:spPr>
            <p:txBody>
              <a:bodyPr wrap="square" rtlCol="0">
                <a:spAutoFit/>
              </a:bodyPr>
              <a:lstStyle/>
              <a:p>
                <a:r>
                  <a:rPr lang="cs-CZ" sz="1400" dirty="0">
                    <a:solidFill>
                      <a:schemeClr val="bg1"/>
                    </a:solidFill>
                  </a:rPr>
                  <a:t>Pohlaví, věk, vzdělání, kraj a velikost místa bydliště</a:t>
                </a:r>
              </a:p>
              <a:p>
                <a:r>
                  <a:rPr lang="cs-CZ" sz="1400" dirty="0">
                    <a:solidFill>
                      <a:schemeClr val="bg1"/>
                    </a:solidFill>
                  </a:rPr>
                  <a:t>Váhy jsou v rozmezí: 0,79-1,29</a:t>
                </a:r>
                <a:endParaRPr lang="pt-BR" sz="1400" dirty="0">
                  <a:solidFill>
                    <a:schemeClr val="bg1"/>
                  </a:solidFill>
                </a:endParaRPr>
              </a:p>
            </p:txBody>
          </p:sp>
        </p:grpSp>
        <p:pic>
          <p:nvPicPr>
            <p:cNvPr id="50" name="Obrázek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8341" y="5661587"/>
              <a:ext cx="576260" cy="576260"/>
            </a:xfrm>
            <a:prstGeom prst="rect">
              <a:avLst/>
            </a:prstGeom>
            <a:grpFill/>
          </p:spPr>
        </p:pic>
      </p:grpSp>
      <p:sp>
        <p:nvSpPr>
          <p:cNvPr id="42" name="Nadpis 1"/>
          <p:cNvSpPr txBox="1">
            <a:spLocks/>
          </p:cNvSpPr>
          <p:nvPr/>
        </p:nvSpPr>
        <p:spPr>
          <a:xfrm>
            <a:off x="521293" y="160325"/>
            <a:ext cx="10832507" cy="659340"/>
          </a:xfrm>
          <a:prstGeom prst="rect">
            <a:avLst/>
          </a:prstGeom>
        </p:spPr>
        <p:txBody>
          <a:bodyPr/>
          <a:lstStyle>
            <a:lvl1pPr algn="l" defTabSz="914400" rtl="0" eaLnBrk="1" latinLnBrk="0" hangingPunct="1">
              <a:lnSpc>
                <a:spcPct val="90000"/>
              </a:lnSpc>
              <a:spcBef>
                <a:spcPct val="0"/>
              </a:spcBef>
              <a:buNone/>
              <a:defRPr sz="3600" b="1" kern="1200" cap="all" baseline="0">
                <a:solidFill>
                  <a:schemeClr val="tx1"/>
                </a:solidFill>
                <a:latin typeface="+mn-lt"/>
                <a:ea typeface="+mj-ea"/>
                <a:cs typeface="+mj-cs"/>
              </a:defRPr>
            </a:lvl1pPr>
          </a:lstStyle>
          <a:p>
            <a:r>
              <a:rPr lang="cs-CZ" dirty="0"/>
              <a:t>Metodika výzkumu</a:t>
            </a:r>
          </a:p>
        </p:txBody>
      </p:sp>
      <p:grpSp>
        <p:nvGrpSpPr>
          <p:cNvPr id="45" name="Skupina 44"/>
          <p:cNvGrpSpPr/>
          <p:nvPr/>
        </p:nvGrpSpPr>
        <p:grpSpPr>
          <a:xfrm>
            <a:off x="2100684" y="5257019"/>
            <a:ext cx="7958362" cy="875332"/>
            <a:chOff x="2973573" y="3054727"/>
            <a:chExt cx="7958362" cy="875332"/>
          </a:xfrm>
          <a:solidFill>
            <a:srgbClr val="92D050"/>
          </a:solidFill>
        </p:grpSpPr>
        <p:sp>
          <p:nvSpPr>
            <p:cNvPr id="52" name="Zaoblený obdélník 51"/>
            <p:cNvSpPr/>
            <p:nvPr/>
          </p:nvSpPr>
          <p:spPr>
            <a:xfrm>
              <a:off x="3568996" y="3143019"/>
              <a:ext cx="7302471" cy="685800"/>
            </a:xfrm>
            <a:prstGeom prst="round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53" name="TextovéPole 52"/>
            <p:cNvSpPr txBox="1"/>
            <p:nvPr/>
          </p:nvSpPr>
          <p:spPr>
            <a:xfrm>
              <a:off x="3373042" y="3258912"/>
              <a:ext cx="2256227" cy="400110"/>
            </a:xfrm>
            <a:prstGeom prst="rect">
              <a:avLst/>
            </a:prstGeom>
            <a:noFill/>
          </p:spPr>
          <p:txBody>
            <a:bodyPr wrap="square" rtlCol="0">
              <a:spAutoFit/>
            </a:bodyPr>
            <a:lstStyle/>
            <a:p>
              <a:pPr lvl="0" algn="ctr">
                <a:defRPr/>
              </a:pPr>
              <a:r>
                <a:rPr lang="cs-CZ" sz="2000" b="1" kern="0" dirty="0">
                  <a:solidFill>
                    <a:schemeClr val="bg1"/>
                  </a:solidFill>
                </a:rPr>
                <a:t>KVALITA</a:t>
              </a:r>
            </a:p>
          </p:txBody>
        </p:sp>
        <p:sp>
          <p:nvSpPr>
            <p:cNvPr id="58" name="Ovál 57"/>
            <p:cNvSpPr/>
            <p:nvPr/>
          </p:nvSpPr>
          <p:spPr>
            <a:xfrm>
              <a:off x="2973573" y="3054727"/>
              <a:ext cx="874800" cy="875332"/>
            </a:xfrm>
            <a:prstGeom prst="ellipse">
              <a:avLst/>
            </a:prstGeom>
            <a:solidFill>
              <a:srgbClr val="009DD9"/>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65" name="TextovéPole 64"/>
            <p:cNvSpPr txBox="1"/>
            <p:nvPr/>
          </p:nvSpPr>
          <p:spPr>
            <a:xfrm>
              <a:off x="5490115" y="3171722"/>
              <a:ext cx="5441820" cy="646331"/>
            </a:xfrm>
            <a:prstGeom prst="rect">
              <a:avLst/>
            </a:prstGeom>
            <a:noFill/>
          </p:spPr>
          <p:txBody>
            <a:bodyPr wrap="square" rtlCol="0">
              <a:spAutoFit/>
            </a:bodyPr>
            <a:lstStyle/>
            <a:p>
              <a:r>
                <a:rPr lang="cs-CZ" sz="1200" dirty="0">
                  <a:solidFill>
                    <a:schemeClr val="bg1"/>
                  </a:solidFill>
                </a:rPr>
                <a:t>Dodržujeme standardy ESOMAR (</a:t>
              </a:r>
              <a:r>
                <a:rPr lang="cs-CZ" sz="1200" dirty="0" err="1">
                  <a:solidFill>
                    <a:schemeClr val="bg1"/>
                  </a:solidFill>
                </a:rPr>
                <a:t>European</a:t>
              </a:r>
              <a:r>
                <a:rPr lang="cs-CZ" sz="1200" dirty="0">
                  <a:solidFill>
                    <a:schemeClr val="bg1"/>
                  </a:solidFill>
                </a:rPr>
                <a:t> Society </a:t>
              </a:r>
              <a:r>
                <a:rPr lang="cs-CZ" sz="1200" dirty="0" err="1">
                  <a:solidFill>
                    <a:schemeClr val="bg1"/>
                  </a:solidFill>
                </a:rPr>
                <a:t>for</a:t>
              </a:r>
              <a:r>
                <a:rPr lang="cs-CZ" sz="1200" dirty="0">
                  <a:solidFill>
                    <a:schemeClr val="bg1"/>
                  </a:solidFill>
                </a:rPr>
                <a:t> </a:t>
              </a:r>
              <a:r>
                <a:rPr lang="cs-CZ" sz="1200" dirty="0" err="1">
                  <a:solidFill>
                    <a:schemeClr val="bg1"/>
                  </a:solidFill>
                </a:rPr>
                <a:t>Opinion</a:t>
              </a:r>
              <a:r>
                <a:rPr lang="cs-CZ" sz="1200" dirty="0">
                  <a:solidFill>
                    <a:schemeClr val="bg1"/>
                  </a:solidFill>
                </a:rPr>
                <a:t> </a:t>
              </a:r>
              <a:br>
                <a:rPr lang="cs-CZ" sz="1200" dirty="0">
                  <a:solidFill>
                    <a:schemeClr val="bg1"/>
                  </a:solidFill>
                </a:rPr>
              </a:br>
              <a:r>
                <a:rPr lang="cs-CZ" sz="1200" dirty="0">
                  <a:solidFill>
                    <a:schemeClr val="bg1"/>
                  </a:solidFill>
                </a:rPr>
                <a:t>and Marketing </a:t>
              </a:r>
              <a:r>
                <a:rPr lang="cs-CZ" sz="1200" dirty="0" err="1">
                  <a:solidFill>
                    <a:schemeClr val="bg1"/>
                  </a:solidFill>
                </a:rPr>
                <a:t>Research</a:t>
              </a:r>
              <a:r>
                <a:rPr lang="cs-CZ" sz="1200" dirty="0">
                  <a:solidFill>
                    <a:schemeClr val="bg1"/>
                  </a:solidFill>
                </a:rPr>
                <a:t>) a SIMAR (Sdružení agentur pro výzkum trhu a veřejného mínění).</a:t>
              </a:r>
            </a:p>
          </p:txBody>
        </p:sp>
      </p:grpSp>
      <p:pic>
        <p:nvPicPr>
          <p:cNvPr id="3" name="Obrázek 2"/>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11870" y="5396891"/>
            <a:ext cx="634419" cy="634419"/>
          </a:xfrm>
          <a:prstGeom prst="rect">
            <a:avLst/>
          </a:prstGeom>
        </p:spPr>
      </p:pic>
      <p:pic>
        <p:nvPicPr>
          <p:cNvPr id="9" name="Obrázek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0510" y="1928037"/>
            <a:ext cx="521553" cy="521553"/>
          </a:xfrm>
          <a:prstGeom prst="rect">
            <a:avLst/>
          </a:prstGeom>
        </p:spPr>
      </p:pic>
    </p:spTree>
    <p:extLst>
      <p:ext uri="{BB962C8B-B14F-4D97-AF65-F5344CB8AC3E}">
        <p14:creationId xmlns:p14="http://schemas.microsoft.com/office/powerpoint/2010/main" val="1479069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Grafická příloha</a:t>
            </a:r>
          </a:p>
        </p:txBody>
      </p:sp>
      <p:pic>
        <p:nvPicPr>
          <p:cNvPr id="7" name="Obrázek 6">
            <a:extLst>
              <a:ext uri="{FF2B5EF4-FFF2-40B4-BE49-F238E27FC236}">
                <a16:creationId xmlns:a16="http://schemas.microsoft.com/office/drawing/2014/main" id="{573E0D93-A81C-4C5B-B412-9C4F9A2549D6}"/>
              </a:ext>
            </a:extLst>
          </p:cNvPr>
          <p:cNvPicPr>
            <a:picLocks noChangeAspect="1"/>
          </p:cNvPicPr>
          <p:nvPr/>
        </p:nvPicPr>
        <p:blipFill>
          <a:blip r:embed="rId2"/>
          <a:stretch>
            <a:fillRect/>
          </a:stretch>
        </p:blipFill>
        <p:spPr>
          <a:xfrm>
            <a:off x="749300" y="1041400"/>
            <a:ext cx="10864652" cy="5080000"/>
          </a:xfrm>
          <a:prstGeom prst="rect">
            <a:avLst/>
          </a:prstGeom>
        </p:spPr>
      </p:pic>
      <p:pic>
        <p:nvPicPr>
          <p:cNvPr id="11" name="Obrázek 10">
            <a:hlinkClick r:id="rId3" action="ppaction://hlinksldjump"/>
            <a:extLst>
              <a:ext uri="{FF2B5EF4-FFF2-40B4-BE49-F238E27FC236}">
                <a16:creationId xmlns:a16="http://schemas.microsoft.com/office/drawing/2014/main" id="{C38AEEDC-825A-4CAB-9DC9-3DA21FAA5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cxnSp>
        <p:nvCxnSpPr>
          <p:cNvPr id="5" name="Přímá spojnice se šipkou 4">
            <a:extLst>
              <a:ext uri="{FF2B5EF4-FFF2-40B4-BE49-F238E27FC236}">
                <a16:creationId xmlns:a16="http://schemas.microsoft.com/office/drawing/2014/main" id="{BA2FA955-5E85-4A80-B6B2-0C07DA92B014}"/>
              </a:ext>
            </a:extLst>
          </p:cNvPr>
          <p:cNvCxnSpPr>
            <a:cxnSpLocks/>
          </p:cNvCxnSpPr>
          <p:nvPr/>
        </p:nvCxnSpPr>
        <p:spPr>
          <a:xfrm>
            <a:off x="2649196" y="2991028"/>
            <a:ext cx="1264778" cy="247828"/>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CD9476D4-F397-4245-833F-4DD547117D8C}"/>
              </a:ext>
            </a:extLst>
          </p:cNvPr>
          <p:cNvCxnSpPr>
            <a:cxnSpLocks/>
          </p:cNvCxnSpPr>
          <p:nvPr/>
        </p:nvCxnSpPr>
        <p:spPr>
          <a:xfrm flipV="1">
            <a:off x="4492061" y="2862841"/>
            <a:ext cx="1321809" cy="288421"/>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Pěticípá hvězda 8">
            <a:extLst>
              <a:ext uri="{FF2B5EF4-FFF2-40B4-BE49-F238E27FC236}">
                <a16:creationId xmlns:a16="http://schemas.microsoft.com/office/drawing/2014/main" id="{30073DC4-DA3E-4C1E-BC63-BF54F0F4ED3E}"/>
              </a:ext>
            </a:extLst>
          </p:cNvPr>
          <p:cNvSpPr/>
          <p:nvPr/>
        </p:nvSpPr>
        <p:spPr>
          <a:xfrm>
            <a:off x="10253514" y="2791027"/>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246492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85AA0C84-824F-4AAF-B448-A38BF9019A82}"/>
              </a:ext>
            </a:extLst>
          </p:cNvPr>
          <p:cNvPicPr>
            <a:picLocks noChangeAspect="1"/>
          </p:cNvPicPr>
          <p:nvPr/>
        </p:nvPicPr>
        <p:blipFill>
          <a:blip r:embed="rId2"/>
          <a:stretch>
            <a:fillRect/>
          </a:stretch>
        </p:blipFill>
        <p:spPr>
          <a:xfrm>
            <a:off x="749300" y="1041400"/>
            <a:ext cx="10864652" cy="5080000"/>
          </a:xfrm>
          <a:prstGeom prst="rect">
            <a:avLst/>
          </a:prstGeom>
        </p:spPr>
      </p:pic>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Grafická příloha</a:t>
            </a:r>
          </a:p>
        </p:txBody>
      </p:sp>
      <p:pic>
        <p:nvPicPr>
          <p:cNvPr id="4" name="Obrázek 3">
            <a:hlinkClick r:id="rId3" action="ppaction://hlinksldjump"/>
            <a:extLst>
              <a:ext uri="{FF2B5EF4-FFF2-40B4-BE49-F238E27FC236}">
                <a16:creationId xmlns:a16="http://schemas.microsoft.com/office/drawing/2014/main" id="{E1C7BF81-A5DB-467E-9487-EEC82C778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Tree>
    <p:extLst>
      <p:ext uri="{BB962C8B-B14F-4D97-AF65-F5344CB8AC3E}">
        <p14:creationId xmlns:p14="http://schemas.microsoft.com/office/powerpoint/2010/main" val="27195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33235DA8-958B-4271-9B80-2BA80A8856DC}"/>
              </a:ext>
            </a:extLst>
          </p:cNvPr>
          <p:cNvPicPr>
            <a:picLocks noChangeAspect="1"/>
          </p:cNvPicPr>
          <p:nvPr/>
        </p:nvPicPr>
        <p:blipFill rotWithShape="1">
          <a:blip r:embed="rId2"/>
          <a:srcRect t="25205"/>
          <a:stretch/>
        </p:blipFill>
        <p:spPr>
          <a:xfrm>
            <a:off x="794893" y="2708554"/>
            <a:ext cx="10864652" cy="3799619"/>
          </a:xfrm>
          <a:prstGeom prst="rect">
            <a:avLst/>
          </a:prstGeom>
        </p:spPr>
      </p:pic>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Grafická příloha</a:t>
            </a:r>
          </a:p>
        </p:txBody>
      </p:sp>
      <p:pic>
        <p:nvPicPr>
          <p:cNvPr id="13" name="Obrázek 12">
            <a:extLst>
              <a:ext uri="{FF2B5EF4-FFF2-40B4-BE49-F238E27FC236}">
                <a16:creationId xmlns:a16="http://schemas.microsoft.com/office/drawing/2014/main" id="{890AAEAE-5BFA-4C47-8662-9E769166DB13}"/>
              </a:ext>
            </a:extLst>
          </p:cNvPr>
          <p:cNvPicPr>
            <a:picLocks noChangeAspect="1"/>
          </p:cNvPicPr>
          <p:nvPr/>
        </p:nvPicPr>
        <p:blipFill rotWithShape="1">
          <a:blip r:embed="rId3"/>
          <a:srcRect b="69668"/>
          <a:stretch/>
        </p:blipFill>
        <p:spPr>
          <a:xfrm>
            <a:off x="901700" y="1193800"/>
            <a:ext cx="10803568" cy="1540854"/>
          </a:xfrm>
          <a:prstGeom prst="rect">
            <a:avLst/>
          </a:prstGeom>
        </p:spPr>
      </p:pic>
      <p:pic>
        <p:nvPicPr>
          <p:cNvPr id="15" name="Obrázek 14">
            <a:hlinkClick r:id="rId4" action="ppaction://hlinksldjump"/>
            <a:extLst>
              <a:ext uri="{FF2B5EF4-FFF2-40B4-BE49-F238E27FC236}">
                <a16:creationId xmlns:a16="http://schemas.microsoft.com/office/drawing/2014/main" id="{766A9C5E-C0BD-432F-A7F7-55DD52548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
        <p:nvSpPr>
          <p:cNvPr id="6" name="Pěticípá hvězda 8">
            <a:extLst>
              <a:ext uri="{FF2B5EF4-FFF2-40B4-BE49-F238E27FC236}">
                <a16:creationId xmlns:a16="http://schemas.microsoft.com/office/drawing/2014/main" id="{76FD5F0E-9449-40C8-A4E2-9870A965293E}"/>
              </a:ext>
            </a:extLst>
          </p:cNvPr>
          <p:cNvSpPr/>
          <p:nvPr/>
        </p:nvSpPr>
        <p:spPr>
          <a:xfrm>
            <a:off x="2605028" y="355798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Pěticípá hvězda 8">
            <a:extLst>
              <a:ext uri="{FF2B5EF4-FFF2-40B4-BE49-F238E27FC236}">
                <a16:creationId xmlns:a16="http://schemas.microsoft.com/office/drawing/2014/main" id="{959B8A26-4041-4CB2-984B-12201702C5C1}"/>
              </a:ext>
            </a:extLst>
          </p:cNvPr>
          <p:cNvSpPr/>
          <p:nvPr/>
        </p:nvSpPr>
        <p:spPr>
          <a:xfrm>
            <a:off x="3304359" y="3449968"/>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Pěticípá hvězda 8">
            <a:extLst>
              <a:ext uri="{FF2B5EF4-FFF2-40B4-BE49-F238E27FC236}">
                <a16:creationId xmlns:a16="http://schemas.microsoft.com/office/drawing/2014/main" id="{FB3E6FE3-BA7E-4833-8630-CF7A36EE0237}"/>
              </a:ext>
            </a:extLst>
          </p:cNvPr>
          <p:cNvSpPr/>
          <p:nvPr/>
        </p:nvSpPr>
        <p:spPr>
          <a:xfrm>
            <a:off x="5221699" y="355798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Pěticípá hvězda 8">
            <a:extLst>
              <a:ext uri="{FF2B5EF4-FFF2-40B4-BE49-F238E27FC236}">
                <a16:creationId xmlns:a16="http://schemas.microsoft.com/office/drawing/2014/main" id="{9FB84571-FB4A-4EE5-A90C-67D5B0240FE0}"/>
              </a:ext>
            </a:extLst>
          </p:cNvPr>
          <p:cNvSpPr/>
          <p:nvPr/>
        </p:nvSpPr>
        <p:spPr>
          <a:xfrm>
            <a:off x="6523282" y="355798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Pěticípá hvězda 8">
            <a:extLst>
              <a:ext uri="{FF2B5EF4-FFF2-40B4-BE49-F238E27FC236}">
                <a16:creationId xmlns:a16="http://schemas.microsoft.com/office/drawing/2014/main" id="{A849F21E-73A9-4A9B-B563-96A51DFBDAE0}"/>
              </a:ext>
            </a:extLst>
          </p:cNvPr>
          <p:cNvSpPr/>
          <p:nvPr/>
        </p:nvSpPr>
        <p:spPr>
          <a:xfrm>
            <a:off x="3896484" y="342900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139572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19AA29BA-402D-4B7C-A553-B8252D8FDA11}"/>
              </a:ext>
            </a:extLst>
          </p:cNvPr>
          <p:cNvPicPr>
            <a:picLocks noChangeAspect="1"/>
          </p:cNvPicPr>
          <p:nvPr/>
        </p:nvPicPr>
        <p:blipFill>
          <a:blip r:embed="rId2"/>
          <a:stretch>
            <a:fillRect/>
          </a:stretch>
        </p:blipFill>
        <p:spPr>
          <a:xfrm>
            <a:off x="749300" y="1040419"/>
            <a:ext cx="10864652" cy="5080000"/>
          </a:xfrm>
          <a:prstGeom prst="rect">
            <a:avLst/>
          </a:prstGeom>
        </p:spPr>
      </p:pic>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Grafická příloha</a:t>
            </a:r>
          </a:p>
        </p:txBody>
      </p:sp>
      <p:pic>
        <p:nvPicPr>
          <p:cNvPr id="14" name="Obrázek 13">
            <a:hlinkClick r:id="rId3" action="ppaction://hlinksldjump"/>
            <a:extLst>
              <a:ext uri="{FF2B5EF4-FFF2-40B4-BE49-F238E27FC236}">
                <a16:creationId xmlns:a16="http://schemas.microsoft.com/office/drawing/2014/main" id="{6D2759EA-0F3C-4CDE-AD7B-13599A6F67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
        <p:nvSpPr>
          <p:cNvPr id="6" name="Pěticípá hvězda 8">
            <a:extLst>
              <a:ext uri="{FF2B5EF4-FFF2-40B4-BE49-F238E27FC236}">
                <a16:creationId xmlns:a16="http://schemas.microsoft.com/office/drawing/2014/main" id="{097999C4-AA26-428D-B12F-C8FDDBD969B8}"/>
              </a:ext>
            </a:extLst>
          </p:cNvPr>
          <p:cNvSpPr/>
          <p:nvPr/>
        </p:nvSpPr>
        <p:spPr>
          <a:xfrm>
            <a:off x="10304789" y="3352881"/>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a:extLst>
              <a:ext uri="{FF2B5EF4-FFF2-40B4-BE49-F238E27FC236}">
                <a16:creationId xmlns:a16="http://schemas.microsoft.com/office/drawing/2014/main" id="{43ACB9B1-0D73-4221-8C28-5BB19B623A15}"/>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spTree>
    <p:extLst>
      <p:ext uri="{BB962C8B-B14F-4D97-AF65-F5344CB8AC3E}">
        <p14:creationId xmlns:p14="http://schemas.microsoft.com/office/powerpoint/2010/main" val="772842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5442F1D6-3C32-4853-9B44-CF62915DC966}"/>
              </a:ext>
            </a:extLst>
          </p:cNvPr>
          <p:cNvPicPr>
            <a:picLocks noChangeAspect="1"/>
          </p:cNvPicPr>
          <p:nvPr/>
        </p:nvPicPr>
        <p:blipFill>
          <a:blip r:embed="rId2"/>
          <a:stretch>
            <a:fillRect/>
          </a:stretch>
        </p:blipFill>
        <p:spPr>
          <a:xfrm>
            <a:off x="749137" y="1040461"/>
            <a:ext cx="10864652" cy="5080000"/>
          </a:xfrm>
          <a:prstGeom prst="rect">
            <a:avLst/>
          </a:prstGeom>
        </p:spPr>
      </p:pic>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Grafická příloha</a:t>
            </a:r>
          </a:p>
        </p:txBody>
      </p:sp>
      <p:pic>
        <p:nvPicPr>
          <p:cNvPr id="13" name="Obrázek 12">
            <a:hlinkClick r:id="rId3" action="ppaction://hlinksldjump"/>
            <a:extLst>
              <a:ext uri="{FF2B5EF4-FFF2-40B4-BE49-F238E27FC236}">
                <a16:creationId xmlns:a16="http://schemas.microsoft.com/office/drawing/2014/main" id="{9DE0061C-5234-4F4A-A8D0-F10F74A3E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cxnSp>
        <p:nvCxnSpPr>
          <p:cNvPr id="5" name="Přímá spojnice se šipkou 4">
            <a:extLst>
              <a:ext uri="{FF2B5EF4-FFF2-40B4-BE49-F238E27FC236}">
                <a16:creationId xmlns:a16="http://schemas.microsoft.com/office/drawing/2014/main" id="{DD5731B0-4E13-4BFB-B0B3-45B4F5EF1716}"/>
              </a:ext>
            </a:extLst>
          </p:cNvPr>
          <p:cNvCxnSpPr>
            <a:cxnSpLocks/>
          </p:cNvCxnSpPr>
          <p:nvPr/>
        </p:nvCxnSpPr>
        <p:spPr>
          <a:xfrm flipV="1">
            <a:off x="4454852" y="2512462"/>
            <a:ext cx="1279377" cy="19890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Obdélník 5">
            <a:extLst>
              <a:ext uri="{FF2B5EF4-FFF2-40B4-BE49-F238E27FC236}">
                <a16:creationId xmlns:a16="http://schemas.microsoft.com/office/drawing/2014/main" id="{0FD1CC62-3DDC-4791-8574-D943D668A924}"/>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spTree>
    <p:extLst>
      <p:ext uri="{BB962C8B-B14F-4D97-AF65-F5344CB8AC3E}">
        <p14:creationId xmlns:p14="http://schemas.microsoft.com/office/powerpoint/2010/main" val="3359796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60755D43-CD12-4B5A-8DE1-D03164E9F8E6}"/>
              </a:ext>
            </a:extLst>
          </p:cNvPr>
          <p:cNvPicPr>
            <a:picLocks noChangeAspect="1"/>
          </p:cNvPicPr>
          <p:nvPr/>
        </p:nvPicPr>
        <p:blipFill>
          <a:blip r:embed="rId3"/>
          <a:stretch>
            <a:fillRect/>
          </a:stretch>
        </p:blipFill>
        <p:spPr>
          <a:xfrm>
            <a:off x="749300" y="1041400"/>
            <a:ext cx="10807619" cy="5080000"/>
          </a:xfrm>
          <a:prstGeom prst="rect">
            <a:avLst/>
          </a:prstGeom>
        </p:spPr>
      </p:pic>
      <p:pic>
        <p:nvPicPr>
          <p:cNvPr id="5" name="Obrázek 4">
            <a:extLst>
              <a:ext uri="{FF2B5EF4-FFF2-40B4-BE49-F238E27FC236}">
                <a16:creationId xmlns:a16="http://schemas.microsoft.com/office/drawing/2014/main" id="{886EAA3E-CA63-4A15-BFEB-C00D79E7EC83}"/>
              </a:ext>
            </a:extLst>
          </p:cNvPr>
          <p:cNvPicPr>
            <a:picLocks noChangeAspect="1"/>
          </p:cNvPicPr>
          <p:nvPr/>
        </p:nvPicPr>
        <p:blipFill rotWithShape="1">
          <a:blip r:embed="rId4"/>
          <a:srcRect t="16677" b="47660"/>
          <a:stretch/>
        </p:blipFill>
        <p:spPr>
          <a:xfrm>
            <a:off x="749300" y="3486686"/>
            <a:ext cx="10807619" cy="1811708"/>
          </a:xfrm>
          <a:prstGeom prst="rect">
            <a:avLst/>
          </a:prstGeom>
        </p:spPr>
      </p:pic>
      <p:pic>
        <p:nvPicPr>
          <p:cNvPr id="6" name="Obrázek 5">
            <a:extLst>
              <a:ext uri="{FF2B5EF4-FFF2-40B4-BE49-F238E27FC236}">
                <a16:creationId xmlns:a16="http://schemas.microsoft.com/office/drawing/2014/main" id="{65B26917-84F5-49F1-90B2-2570E9A8E814}"/>
              </a:ext>
            </a:extLst>
          </p:cNvPr>
          <p:cNvPicPr>
            <a:picLocks noChangeAspect="1"/>
          </p:cNvPicPr>
          <p:nvPr/>
        </p:nvPicPr>
        <p:blipFill rotWithShape="1">
          <a:blip r:embed="rId5"/>
          <a:srcRect t="16678" b="48332"/>
          <a:stretch/>
        </p:blipFill>
        <p:spPr>
          <a:xfrm>
            <a:off x="749300" y="5110391"/>
            <a:ext cx="10807619" cy="1777526"/>
          </a:xfrm>
          <a:prstGeom prst="rect">
            <a:avLst/>
          </a:prstGeom>
        </p:spPr>
      </p:pic>
      <p:pic>
        <p:nvPicPr>
          <p:cNvPr id="7" name="Obrázek 6">
            <a:hlinkClick r:id="rId6" action="ppaction://hlinksldjump"/>
            <a:extLst>
              <a:ext uri="{FF2B5EF4-FFF2-40B4-BE49-F238E27FC236}">
                <a16:creationId xmlns:a16="http://schemas.microsoft.com/office/drawing/2014/main" id="{4832C7E6-F30E-46A0-85AF-79FCE700C1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cxnSp>
        <p:nvCxnSpPr>
          <p:cNvPr id="8" name="Přímá spojnice se šipkou 7">
            <a:extLst>
              <a:ext uri="{FF2B5EF4-FFF2-40B4-BE49-F238E27FC236}">
                <a16:creationId xmlns:a16="http://schemas.microsoft.com/office/drawing/2014/main" id="{5DD1202D-08BD-4BD9-8E58-9F9C7FE24785}"/>
              </a:ext>
            </a:extLst>
          </p:cNvPr>
          <p:cNvCxnSpPr>
            <a:cxnSpLocks/>
          </p:cNvCxnSpPr>
          <p:nvPr/>
        </p:nvCxnSpPr>
        <p:spPr>
          <a:xfrm>
            <a:off x="6665720" y="2663680"/>
            <a:ext cx="666572" cy="260495"/>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42201B49-9880-4422-B91B-20FB0030625F}"/>
              </a:ext>
            </a:extLst>
          </p:cNvPr>
          <p:cNvCxnSpPr>
            <a:cxnSpLocks/>
          </p:cNvCxnSpPr>
          <p:nvPr/>
        </p:nvCxnSpPr>
        <p:spPr>
          <a:xfrm flipV="1">
            <a:off x="7708306" y="4287385"/>
            <a:ext cx="452928" cy="105155"/>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4E7F30EC-956F-4BEC-906A-C7895DEE7AD9}"/>
              </a:ext>
            </a:extLst>
          </p:cNvPr>
          <p:cNvCxnSpPr>
            <a:cxnSpLocks/>
          </p:cNvCxnSpPr>
          <p:nvPr/>
        </p:nvCxnSpPr>
        <p:spPr>
          <a:xfrm>
            <a:off x="8654118" y="4332720"/>
            <a:ext cx="447152" cy="11963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F7264960-1870-40CE-996C-C2DFC6D1BC59}"/>
              </a:ext>
            </a:extLst>
          </p:cNvPr>
          <p:cNvCxnSpPr>
            <a:cxnSpLocks/>
          </p:cNvCxnSpPr>
          <p:nvPr/>
        </p:nvCxnSpPr>
        <p:spPr>
          <a:xfrm flipV="1">
            <a:off x="3885331" y="4110527"/>
            <a:ext cx="515753" cy="30128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5858D780-912E-443B-842D-F0339CC466F8}"/>
              </a:ext>
            </a:extLst>
          </p:cNvPr>
          <p:cNvCxnSpPr>
            <a:cxnSpLocks/>
          </p:cNvCxnSpPr>
          <p:nvPr/>
        </p:nvCxnSpPr>
        <p:spPr>
          <a:xfrm flipV="1">
            <a:off x="4872603" y="4110527"/>
            <a:ext cx="482722" cy="30128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Pěticípá hvězda 8">
            <a:extLst>
              <a:ext uri="{FF2B5EF4-FFF2-40B4-BE49-F238E27FC236}">
                <a16:creationId xmlns:a16="http://schemas.microsoft.com/office/drawing/2014/main" id="{8658AB42-67B6-4E1C-8021-F962D1F0474A}"/>
              </a:ext>
            </a:extLst>
          </p:cNvPr>
          <p:cNvSpPr/>
          <p:nvPr/>
        </p:nvSpPr>
        <p:spPr>
          <a:xfrm>
            <a:off x="6784595" y="5740402"/>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212623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478E47D5-A416-4DA9-B0B0-0EE1657D6307}"/>
              </a:ext>
            </a:extLst>
          </p:cNvPr>
          <p:cNvPicPr>
            <a:picLocks noChangeAspect="1"/>
          </p:cNvPicPr>
          <p:nvPr/>
        </p:nvPicPr>
        <p:blipFill>
          <a:blip r:embed="rId2"/>
          <a:stretch>
            <a:fillRect/>
          </a:stretch>
        </p:blipFill>
        <p:spPr>
          <a:xfrm>
            <a:off x="749300" y="1041400"/>
            <a:ext cx="10807619" cy="5080000"/>
          </a:xfrm>
          <a:prstGeom prst="rect">
            <a:avLst/>
          </a:prstGeom>
        </p:spPr>
      </p:pic>
      <p:pic>
        <p:nvPicPr>
          <p:cNvPr id="5" name="Obrázek 4">
            <a:extLst>
              <a:ext uri="{FF2B5EF4-FFF2-40B4-BE49-F238E27FC236}">
                <a16:creationId xmlns:a16="http://schemas.microsoft.com/office/drawing/2014/main" id="{B9E8BAD0-8E3A-4A2E-B8E4-F2D4B5B3E1C5}"/>
              </a:ext>
            </a:extLst>
          </p:cNvPr>
          <p:cNvPicPr>
            <a:picLocks noChangeAspect="1"/>
          </p:cNvPicPr>
          <p:nvPr/>
        </p:nvPicPr>
        <p:blipFill rotWithShape="1">
          <a:blip r:embed="rId3"/>
          <a:srcRect t="15836" b="48332"/>
          <a:stretch/>
        </p:blipFill>
        <p:spPr>
          <a:xfrm>
            <a:off x="749300" y="3435413"/>
            <a:ext cx="10807619" cy="1820254"/>
          </a:xfrm>
          <a:prstGeom prst="rect">
            <a:avLst/>
          </a:prstGeom>
        </p:spPr>
      </p:pic>
      <p:pic>
        <p:nvPicPr>
          <p:cNvPr id="6" name="Obrázek 5">
            <a:extLst>
              <a:ext uri="{FF2B5EF4-FFF2-40B4-BE49-F238E27FC236}">
                <a16:creationId xmlns:a16="http://schemas.microsoft.com/office/drawing/2014/main" id="{0578141B-3BF4-49E6-9B1F-79A554AE7576}"/>
              </a:ext>
            </a:extLst>
          </p:cNvPr>
          <p:cNvPicPr>
            <a:picLocks noChangeAspect="1"/>
          </p:cNvPicPr>
          <p:nvPr/>
        </p:nvPicPr>
        <p:blipFill rotWithShape="1">
          <a:blip r:embed="rId4"/>
          <a:srcRect t="16845" b="50519"/>
          <a:stretch/>
        </p:blipFill>
        <p:spPr>
          <a:xfrm>
            <a:off x="749300" y="5127484"/>
            <a:ext cx="10807619" cy="1657878"/>
          </a:xfrm>
          <a:prstGeom prst="rect">
            <a:avLst/>
          </a:prstGeom>
        </p:spPr>
      </p:pic>
      <p:pic>
        <p:nvPicPr>
          <p:cNvPr id="7" name="Obrázek 6">
            <a:hlinkClick r:id="rId5" action="ppaction://hlinksldjump"/>
            <a:extLst>
              <a:ext uri="{FF2B5EF4-FFF2-40B4-BE49-F238E27FC236}">
                <a16:creationId xmlns:a16="http://schemas.microsoft.com/office/drawing/2014/main" id="{FCE762C1-37C1-4844-9F3B-88503D2390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cxnSp>
        <p:nvCxnSpPr>
          <p:cNvPr id="8" name="Přímá spojnice se šipkou 7">
            <a:extLst>
              <a:ext uri="{FF2B5EF4-FFF2-40B4-BE49-F238E27FC236}">
                <a16:creationId xmlns:a16="http://schemas.microsoft.com/office/drawing/2014/main" id="{B29D3265-F8A8-4D6B-ADD9-AA86393ECDE0}"/>
              </a:ext>
            </a:extLst>
          </p:cNvPr>
          <p:cNvCxnSpPr>
            <a:cxnSpLocks/>
          </p:cNvCxnSpPr>
          <p:nvPr/>
        </p:nvCxnSpPr>
        <p:spPr>
          <a:xfrm flipV="1">
            <a:off x="2885473" y="4130804"/>
            <a:ext cx="515753" cy="30128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9F9F9874-8927-473A-A90B-393DE2FBB7BB}"/>
              </a:ext>
            </a:extLst>
          </p:cNvPr>
          <p:cNvCxnSpPr>
            <a:cxnSpLocks/>
          </p:cNvCxnSpPr>
          <p:nvPr/>
        </p:nvCxnSpPr>
        <p:spPr>
          <a:xfrm flipV="1">
            <a:off x="4757002" y="4194895"/>
            <a:ext cx="515753" cy="301289"/>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Přímá spojnice se šipkou 9">
            <a:extLst>
              <a:ext uri="{FF2B5EF4-FFF2-40B4-BE49-F238E27FC236}">
                <a16:creationId xmlns:a16="http://schemas.microsoft.com/office/drawing/2014/main" id="{E7492659-0EB1-4522-A51E-FE10FE773D10}"/>
              </a:ext>
            </a:extLst>
          </p:cNvPr>
          <p:cNvCxnSpPr>
            <a:cxnSpLocks/>
          </p:cNvCxnSpPr>
          <p:nvPr/>
        </p:nvCxnSpPr>
        <p:spPr>
          <a:xfrm>
            <a:off x="3872512" y="4281027"/>
            <a:ext cx="588393" cy="151066"/>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142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2F30DEBC-9DBC-4186-BF80-770C915A3F5F}"/>
              </a:ext>
            </a:extLst>
          </p:cNvPr>
          <p:cNvPicPr>
            <a:picLocks noChangeAspect="1"/>
          </p:cNvPicPr>
          <p:nvPr/>
        </p:nvPicPr>
        <p:blipFill>
          <a:blip r:embed="rId2"/>
          <a:stretch>
            <a:fillRect/>
          </a:stretch>
        </p:blipFill>
        <p:spPr>
          <a:xfrm>
            <a:off x="749300" y="1041400"/>
            <a:ext cx="10812845" cy="5080000"/>
          </a:xfrm>
          <a:prstGeom prst="rect">
            <a:avLst/>
          </a:prstGeom>
        </p:spPr>
      </p:pic>
      <p:pic>
        <p:nvPicPr>
          <p:cNvPr id="5" name="Obrázek 4">
            <a:extLst>
              <a:ext uri="{FF2B5EF4-FFF2-40B4-BE49-F238E27FC236}">
                <a16:creationId xmlns:a16="http://schemas.microsoft.com/office/drawing/2014/main" id="{F77D3DCB-7DD5-4FE9-89F1-A524BFF610C8}"/>
              </a:ext>
            </a:extLst>
          </p:cNvPr>
          <p:cNvPicPr>
            <a:picLocks noChangeAspect="1"/>
          </p:cNvPicPr>
          <p:nvPr/>
        </p:nvPicPr>
        <p:blipFill rotWithShape="1">
          <a:blip r:embed="rId3"/>
          <a:srcRect t="14995" b="44127"/>
          <a:stretch/>
        </p:blipFill>
        <p:spPr>
          <a:xfrm>
            <a:off x="749300" y="3802881"/>
            <a:ext cx="10812845" cy="2076629"/>
          </a:xfrm>
          <a:prstGeom prst="rect">
            <a:avLst/>
          </a:prstGeom>
        </p:spPr>
      </p:pic>
      <p:pic>
        <p:nvPicPr>
          <p:cNvPr id="6" name="Obrázek 5">
            <a:hlinkClick r:id="rId4" action="ppaction://hlinksldjump"/>
            <a:extLst>
              <a:ext uri="{FF2B5EF4-FFF2-40B4-BE49-F238E27FC236}">
                <a16:creationId xmlns:a16="http://schemas.microsoft.com/office/drawing/2014/main" id="{07B95D17-6321-4F1C-8825-0968552DCF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
        <p:nvSpPr>
          <p:cNvPr id="8" name="Pěticípá hvězda 8">
            <a:extLst>
              <a:ext uri="{FF2B5EF4-FFF2-40B4-BE49-F238E27FC236}">
                <a16:creationId xmlns:a16="http://schemas.microsoft.com/office/drawing/2014/main" id="{BF2BB23D-FE51-4477-BBEC-31B511ED6F11}"/>
              </a:ext>
            </a:extLst>
          </p:cNvPr>
          <p:cNvSpPr/>
          <p:nvPr/>
        </p:nvSpPr>
        <p:spPr>
          <a:xfrm>
            <a:off x="1955548" y="2489756"/>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Pěticípá hvězda 8">
            <a:extLst>
              <a:ext uri="{FF2B5EF4-FFF2-40B4-BE49-F238E27FC236}">
                <a16:creationId xmlns:a16="http://schemas.microsoft.com/office/drawing/2014/main" id="{0CBCBAEC-95B0-455E-BC99-139B469D9DC8}"/>
              </a:ext>
            </a:extLst>
          </p:cNvPr>
          <p:cNvSpPr/>
          <p:nvPr/>
        </p:nvSpPr>
        <p:spPr>
          <a:xfrm>
            <a:off x="1955547" y="4506563"/>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Pěticípá hvězda 8">
            <a:extLst>
              <a:ext uri="{FF2B5EF4-FFF2-40B4-BE49-F238E27FC236}">
                <a16:creationId xmlns:a16="http://schemas.microsoft.com/office/drawing/2014/main" id="{827CA7F7-0D43-4166-B0FA-E5BCA0EF45FD}"/>
              </a:ext>
            </a:extLst>
          </p:cNvPr>
          <p:cNvSpPr/>
          <p:nvPr/>
        </p:nvSpPr>
        <p:spPr>
          <a:xfrm>
            <a:off x="4408191" y="4833876"/>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89531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DCE54D0B-D4C4-4889-B67D-FF82C7AE84D6}"/>
              </a:ext>
            </a:extLst>
          </p:cNvPr>
          <p:cNvPicPr>
            <a:picLocks noChangeAspect="1"/>
          </p:cNvPicPr>
          <p:nvPr/>
        </p:nvPicPr>
        <p:blipFill>
          <a:blip r:embed="rId2"/>
          <a:stretch>
            <a:fillRect/>
          </a:stretch>
        </p:blipFill>
        <p:spPr>
          <a:xfrm>
            <a:off x="749300" y="1041400"/>
            <a:ext cx="10812845" cy="5080000"/>
          </a:xfrm>
          <a:prstGeom prst="rect">
            <a:avLst/>
          </a:prstGeom>
        </p:spPr>
      </p:pic>
      <p:pic>
        <p:nvPicPr>
          <p:cNvPr id="5" name="Obrázek 4">
            <a:hlinkClick r:id="rId3" action="ppaction://hlinksldjump"/>
            <a:extLst>
              <a:ext uri="{FF2B5EF4-FFF2-40B4-BE49-F238E27FC236}">
                <a16:creationId xmlns:a16="http://schemas.microsoft.com/office/drawing/2014/main" id="{17762904-1088-4BC1-9B03-91CAD1DF8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Tree>
    <p:extLst>
      <p:ext uri="{BB962C8B-B14F-4D97-AF65-F5344CB8AC3E}">
        <p14:creationId xmlns:p14="http://schemas.microsoft.com/office/powerpoint/2010/main" val="912658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D84FB5EC-B678-4D28-8C49-47973F5BFC73}"/>
              </a:ext>
            </a:extLst>
          </p:cNvPr>
          <p:cNvPicPr>
            <a:picLocks noChangeAspect="1"/>
          </p:cNvPicPr>
          <p:nvPr/>
        </p:nvPicPr>
        <p:blipFill>
          <a:blip r:embed="rId2"/>
          <a:stretch>
            <a:fillRect/>
          </a:stretch>
        </p:blipFill>
        <p:spPr>
          <a:xfrm>
            <a:off x="749300" y="1041400"/>
            <a:ext cx="10812845" cy="5080000"/>
          </a:xfrm>
          <a:prstGeom prst="rect">
            <a:avLst/>
          </a:prstGeom>
        </p:spPr>
      </p:pic>
      <p:pic>
        <p:nvPicPr>
          <p:cNvPr id="5" name="Obrázek 4">
            <a:extLst>
              <a:ext uri="{FF2B5EF4-FFF2-40B4-BE49-F238E27FC236}">
                <a16:creationId xmlns:a16="http://schemas.microsoft.com/office/drawing/2014/main" id="{3B98C02E-FBE0-4131-8BA8-3E2CF4EFCAB8}"/>
              </a:ext>
            </a:extLst>
          </p:cNvPr>
          <p:cNvPicPr>
            <a:picLocks noChangeAspect="1"/>
          </p:cNvPicPr>
          <p:nvPr/>
        </p:nvPicPr>
        <p:blipFill rotWithShape="1">
          <a:blip r:embed="rId3"/>
          <a:srcRect t="15668" b="46145"/>
          <a:stretch/>
        </p:blipFill>
        <p:spPr>
          <a:xfrm>
            <a:off x="749300" y="3854155"/>
            <a:ext cx="10812845" cy="1939895"/>
          </a:xfrm>
          <a:prstGeom prst="rect">
            <a:avLst/>
          </a:prstGeom>
        </p:spPr>
      </p:pic>
      <p:pic>
        <p:nvPicPr>
          <p:cNvPr id="7" name="Obrázek 6">
            <a:hlinkClick r:id="rId4" action="ppaction://hlinksldjump"/>
            <a:extLst>
              <a:ext uri="{FF2B5EF4-FFF2-40B4-BE49-F238E27FC236}">
                <a16:creationId xmlns:a16="http://schemas.microsoft.com/office/drawing/2014/main" id="{69D538FE-8C61-401E-A6F4-086773952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
        <p:nvSpPr>
          <p:cNvPr id="6" name="Pěticípá hvězda 8">
            <a:extLst>
              <a:ext uri="{FF2B5EF4-FFF2-40B4-BE49-F238E27FC236}">
                <a16:creationId xmlns:a16="http://schemas.microsoft.com/office/drawing/2014/main" id="{BD4F11B8-2BB4-4C6D-A8FC-9949237C2B06}"/>
              </a:ext>
            </a:extLst>
          </p:cNvPr>
          <p:cNvSpPr/>
          <p:nvPr/>
        </p:nvSpPr>
        <p:spPr>
          <a:xfrm>
            <a:off x="3698890" y="2498302"/>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8" name="Přímá spojnice se šipkou 7">
            <a:extLst>
              <a:ext uri="{FF2B5EF4-FFF2-40B4-BE49-F238E27FC236}">
                <a16:creationId xmlns:a16="http://schemas.microsoft.com/office/drawing/2014/main" id="{D47EB990-922A-43E0-95F5-47D7D9A2DC53}"/>
              </a:ext>
            </a:extLst>
          </p:cNvPr>
          <p:cNvCxnSpPr>
            <a:cxnSpLocks/>
          </p:cNvCxnSpPr>
          <p:nvPr/>
        </p:nvCxnSpPr>
        <p:spPr>
          <a:xfrm>
            <a:off x="2129170" y="2632212"/>
            <a:ext cx="913132" cy="164228"/>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1BDD1A38-146D-45DF-87D1-52991C39F33A}"/>
              </a:ext>
            </a:extLst>
          </p:cNvPr>
          <p:cNvCxnSpPr>
            <a:cxnSpLocks/>
          </p:cNvCxnSpPr>
          <p:nvPr/>
        </p:nvCxnSpPr>
        <p:spPr>
          <a:xfrm flipV="1">
            <a:off x="5392240" y="4674550"/>
            <a:ext cx="763482" cy="67438"/>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5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Obrázek 16">
            <a:extLst>
              <a:ext uri="{FF2B5EF4-FFF2-40B4-BE49-F238E27FC236}">
                <a16:creationId xmlns:a16="http://schemas.microsoft.com/office/drawing/2014/main" id="{57B82557-0D27-411D-9AD1-25C455B813C0}"/>
              </a:ext>
            </a:extLst>
          </p:cNvPr>
          <p:cNvPicPr>
            <a:picLocks noChangeAspect="1"/>
          </p:cNvPicPr>
          <p:nvPr/>
        </p:nvPicPr>
        <p:blipFill rotWithShape="1">
          <a:blip r:embed="rId2"/>
          <a:srcRect l="40206" t="15082" r="38437" b="37826"/>
          <a:stretch/>
        </p:blipFill>
        <p:spPr>
          <a:xfrm>
            <a:off x="1372059" y="4339179"/>
            <a:ext cx="2307266" cy="2392326"/>
          </a:xfrm>
          <a:prstGeom prst="rect">
            <a:avLst/>
          </a:prstGeom>
        </p:spPr>
      </p:pic>
      <p:pic>
        <p:nvPicPr>
          <p:cNvPr id="15" name="Obrázek 14">
            <a:extLst>
              <a:ext uri="{FF2B5EF4-FFF2-40B4-BE49-F238E27FC236}">
                <a16:creationId xmlns:a16="http://schemas.microsoft.com/office/drawing/2014/main" id="{63608875-28BB-4281-B121-44CA622BEC26}"/>
              </a:ext>
            </a:extLst>
          </p:cNvPr>
          <p:cNvPicPr>
            <a:picLocks noChangeAspect="1"/>
          </p:cNvPicPr>
          <p:nvPr/>
        </p:nvPicPr>
        <p:blipFill rotWithShape="1">
          <a:blip r:embed="rId3"/>
          <a:srcRect l="35679" t="10078" r="34501" b="78028"/>
          <a:stretch/>
        </p:blipFill>
        <p:spPr>
          <a:xfrm>
            <a:off x="967482" y="1515132"/>
            <a:ext cx="3221665" cy="604223"/>
          </a:xfrm>
          <a:prstGeom prst="rect">
            <a:avLst/>
          </a:prstGeom>
        </p:spPr>
      </p:pic>
      <p:pic>
        <p:nvPicPr>
          <p:cNvPr id="14" name="Obrázek 13">
            <a:extLst>
              <a:ext uri="{FF2B5EF4-FFF2-40B4-BE49-F238E27FC236}">
                <a16:creationId xmlns:a16="http://schemas.microsoft.com/office/drawing/2014/main" id="{1A367AF0-6858-4D95-9EF6-38B9F73CA900}"/>
              </a:ext>
            </a:extLst>
          </p:cNvPr>
          <p:cNvPicPr>
            <a:picLocks noChangeAspect="1"/>
          </p:cNvPicPr>
          <p:nvPr/>
        </p:nvPicPr>
        <p:blipFill rotWithShape="1">
          <a:blip r:embed="rId4"/>
          <a:srcRect t="1476" r="38618" b="1"/>
          <a:stretch/>
        </p:blipFill>
        <p:spPr>
          <a:xfrm>
            <a:off x="5218752" y="1145767"/>
            <a:ext cx="6629695" cy="5004981"/>
          </a:xfrm>
          <a:prstGeom prst="rect">
            <a:avLst/>
          </a:prstGeom>
        </p:spPr>
      </p:pic>
      <p:sp>
        <p:nvSpPr>
          <p:cNvPr id="2" name="Nadpis 1"/>
          <p:cNvSpPr>
            <a:spLocks noGrp="1"/>
          </p:cNvSpPr>
          <p:nvPr>
            <p:ph type="title"/>
          </p:nvPr>
        </p:nvSpPr>
        <p:spPr/>
        <p:txBody>
          <a:bodyPr/>
          <a:lstStyle/>
          <a:p>
            <a:r>
              <a:rPr lang="cs-CZ" dirty="0" err="1"/>
              <a:t>CharakteristikA</a:t>
            </a:r>
            <a:r>
              <a:rPr lang="cs-CZ" dirty="0"/>
              <a:t> vzorku</a:t>
            </a:r>
          </a:p>
        </p:txBody>
      </p:sp>
      <p:sp>
        <p:nvSpPr>
          <p:cNvPr id="6" name="TextovéPole 5"/>
          <p:cNvSpPr txBox="1"/>
          <p:nvPr/>
        </p:nvSpPr>
        <p:spPr>
          <a:xfrm>
            <a:off x="7634754" y="1005691"/>
            <a:ext cx="2679819" cy="261610"/>
          </a:xfrm>
          <a:prstGeom prst="rect">
            <a:avLst/>
          </a:prstGeom>
          <a:noFill/>
        </p:spPr>
        <p:txBody>
          <a:bodyPr wrap="square" rtlCol="0">
            <a:spAutoFit/>
          </a:bodyPr>
          <a:lstStyle/>
          <a:p>
            <a:pPr algn="ctr"/>
            <a:r>
              <a:rPr lang="cs-CZ" sz="1100" b="1" i="1" dirty="0">
                <a:latin typeface="+mn-lt"/>
              </a:rPr>
              <a:t>Základ: Celý vzorek, N=</a:t>
            </a:r>
            <a:r>
              <a:rPr lang="cs-CZ" sz="1100" b="1" i="1" dirty="0"/>
              <a:t>839</a:t>
            </a:r>
            <a:endParaRPr lang="cs-CZ" sz="1100" b="1" i="1" dirty="0">
              <a:latin typeface="+mn-lt"/>
            </a:endParaRPr>
          </a:p>
        </p:txBody>
      </p:sp>
      <p:pic>
        <p:nvPicPr>
          <p:cNvPr id="9" name="Obrázek 8">
            <a:extLst>
              <a:ext uri="{FF2B5EF4-FFF2-40B4-BE49-F238E27FC236}">
                <a16:creationId xmlns:a16="http://schemas.microsoft.com/office/drawing/2014/main" id="{5356E15A-FA4B-4225-B6C3-F82AF5C9C458}"/>
              </a:ext>
            </a:extLst>
          </p:cNvPr>
          <p:cNvPicPr>
            <a:picLocks noChangeAspect="1"/>
          </p:cNvPicPr>
          <p:nvPr/>
        </p:nvPicPr>
        <p:blipFill rotWithShape="1">
          <a:blip r:embed="rId5"/>
          <a:srcRect l="32477" t="4" r="34517" b="90338"/>
          <a:stretch/>
        </p:blipFill>
        <p:spPr>
          <a:xfrm>
            <a:off x="637292" y="1092898"/>
            <a:ext cx="3586038" cy="490602"/>
          </a:xfrm>
          <a:prstGeom prst="rect">
            <a:avLst/>
          </a:prstGeom>
        </p:spPr>
      </p:pic>
      <p:pic>
        <p:nvPicPr>
          <p:cNvPr id="11" name="Obrázek 10">
            <a:extLst>
              <a:ext uri="{FF2B5EF4-FFF2-40B4-BE49-F238E27FC236}">
                <a16:creationId xmlns:a16="http://schemas.microsoft.com/office/drawing/2014/main" id="{A5AE4CEC-44B3-46E0-A94A-62D04AF887D6}"/>
              </a:ext>
            </a:extLst>
          </p:cNvPr>
          <p:cNvPicPr>
            <a:picLocks noChangeAspect="1"/>
          </p:cNvPicPr>
          <p:nvPr/>
        </p:nvPicPr>
        <p:blipFill rotWithShape="1">
          <a:blip r:embed="rId6"/>
          <a:srcRect l="35038" t="474" r="33346" b="85678"/>
          <a:stretch/>
        </p:blipFill>
        <p:spPr>
          <a:xfrm>
            <a:off x="808210" y="3757404"/>
            <a:ext cx="3434964" cy="703504"/>
          </a:xfrm>
          <a:prstGeom prst="rect">
            <a:avLst/>
          </a:prstGeom>
        </p:spPr>
      </p:pic>
      <p:pic>
        <p:nvPicPr>
          <p:cNvPr id="16" name="Obrázek 15">
            <a:extLst>
              <a:ext uri="{FF2B5EF4-FFF2-40B4-BE49-F238E27FC236}">
                <a16:creationId xmlns:a16="http://schemas.microsoft.com/office/drawing/2014/main" id="{804B5116-EE29-46C8-9A0E-3723CD9C35A2}"/>
              </a:ext>
            </a:extLst>
          </p:cNvPr>
          <p:cNvPicPr>
            <a:picLocks noChangeAspect="1"/>
          </p:cNvPicPr>
          <p:nvPr/>
        </p:nvPicPr>
        <p:blipFill rotWithShape="1">
          <a:blip r:embed="rId3"/>
          <a:srcRect l="35459" t="23179" r="34721" b="38321"/>
          <a:stretch/>
        </p:blipFill>
        <p:spPr>
          <a:xfrm>
            <a:off x="868032" y="1941408"/>
            <a:ext cx="3221665" cy="1955885"/>
          </a:xfrm>
          <a:prstGeom prst="rect">
            <a:avLst/>
          </a:prstGeom>
        </p:spPr>
      </p:pic>
    </p:spTree>
    <p:extLst>
      <p:ext uri="{BB962C8B-B14F-4D97-AF65-F5344CB8AC3E}">
        <p14:creationId xmlns:p14="http://schemas.microsoft.com/office/powerpoint/2010/main" val="3670551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07F7A4D9-5A2C-49A2-8D97-FA5EF28AFCD2}"/>
              </a:ext>
            </a:extLst>
          </p:cNvPr>
          <p:cNvPicPr>
            <a:picLocks noChangeAspect="1"/>
          </p:cNvPicPr>
          <p:nvPr/>
        </p:nvPicPr>
        <p:blipFill rotWithShape="1">
          <a:blip r:embed="rId2"/>
          <a:srcRect t="2210" b="45135"/>
          <a:stretch/>
        </p:blipFill>
        <p:spPr>
          <a:xfrm>
            <a:off x="749300" y="1153682"/>
            <a:ext cx="10812845" cy="2674835"/>
          </a:xfrm>
          <a:prstGeom prst="rect">
            <a:avLst/>
          </a:prstGeom>
        </p:spPr>
      </p:pic>
      <p:sp>
        <p:nvSpPr>
          <p:cNvPr id="6" name="Pěticípá hvězda 8">
            <a:extLst>
              <a:ext uri="{FF2B5EF4-FFF2-40B4-BE49-F238E27FC236}">
                <a16:creationId xmlns:a16="http://schemas.microsoft.com/office/drawing/2014/main" id="{B9470EC5-C0DC-4E7B-9289-C2076381C584}"/>
              </a:ext>
            </a:extLst>
          </p:cNvPr>
          <p:cNvSpPr/>
          <p:nvPr/>
        </p:nvSpPr>
        <p:spPr>
          <a:xfrm>
            <a:off x="2254651" y="2491099"/>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Pěticípá hvězda 8">
            <a:extLst>
              <a:ext uri="{FF2B5EF4-FFF2-40B4-BE49-F238E27FC236}">
                <a16:creationId xmlns:a16="http://schemas.microsoft.com/office/drawing/2014/main" id="{689A0298-6DCE-45A5-94B1-1D151913CFB1}"/>
              </a:ext>
            </a:extLst>
          </p:cNvPr>
          <p:cNvSpPr/>
          <p:nvPr/>
        </p:nvSpPr>
        <p:spPr>
          <a:xfrm>
            <a:off x="3867207" y="2491099"/>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a:hlinkClick r:id="rId3" action="ppaction://hlinksldjump"/>
            <a:extLst>
              <a:ext uri="{FF2B5EF4-FFF2-40B4-BE49-F238E27FC236}">
                <a16:creationId xmlns:a16="http://schemas.microsoft.com/office/drawing/2014/main" id="{46452309-B8B4-4A24-AB26-A0F643DF3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Tree>
    <p:extLst>
      <p:ext uri="{BB962C8B-B14F-4D97-AF65-F5344CB8AC3E}">
        <p14:creationId xmlns:p14="http://schemas.microsoft.com/office/powerpoint/2010/main" val="2449877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4F6B7C-BFAF-4809-A5F6-5F7F13AA0F4C}"/>
              </a:ext>
            </a:extLst>
          </p:cNvPr>
          <p:cNvSpPr>
            <a:spLocks noGrp="1"/>
          </p:cNvSpPr>
          <p:nvPr>
            <p:ph type="title"/>
          </p:nvPr>
        </p:nvSpPr>
        <p:spPr/>
        <p:txBody>
          <a:bodyPr/>
          <a:lstStyle/>
          <a:p>
            <a:r>
              <a:rPr lang="cs-CZ" dirty="0"/>
              <a:t>Grafická příloha</a:t>
            </a:r>
          </a:p>
        </p:txBody>
      </p:sp>
      <p:pic>
        <p:nvPicPr>
          <p:cNvPr id="7" name="Obrázek 6">
            <a:extLst>
              <a:ext uri="{FF2B5EF4-FFF2-40B4-BE49-F238E27FC236}">
                <a16:creationId xmlns:a16="http://schemas.microsoft.com/office/drawing/2014/main" id="{9759C296-19BA-49C1-9D92-D462F6DB8DC8}"/>
              </a:ext>
            </a:extLst>
          </p:cNvPr>
          <p:cNvPicPr>
            <a:picLocks noChangeAspect="1"/>
          </p:cNvPicPr>
          <p:nvPr/>
        </p:nvPicPr>
        <p:blipFill>
          <a:blip r:embed="rId2"/>
          <a:stretch>
            <a:fillRect/>
          </a:stretch>
        </p:blipFill>
        <p:spPr>
          <a:xfrm>
            <a:off x="749300" y="1041400"/>
            <a:ext cx="10864652" cy="5080000"/>
          </a:xfrm>
          <a:prstGeom prst="rect">
            <a:avLst/>
          </a:prstGeom>
        </p:spPr>
      </p:pic>
      <p:pic>
        <p:nvPicPr>
          <p:cNvPr id="11" name="Obrázek 10">
            <a:hlinkClick r:id="rId3" action="ppaction://hlinksldjump"/>
            <a:extLst>
              <a:ext uri="{FF2B5EF4-FFF2-40B4-BE49-F238E27FC236}">
                <a16:creationId xmlns:a16="http://schemas.microsoft.com/office/drawing/2014/main" id="{CDCD9386-9A7B-476C-A95A-E95316D1F0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sp>
        <p:nvSpPr>
          <p:cNvPr id="6" name="Pěticípá hvězda 8">
            <a:extLst>
              <a:ext uri="{FF2B5EF4-FFF2-40B4-BE49-F238E27FC236}">
                <a16:creationId xmlns:a16="http://schemas.microsoft.com/office/drawing/2014/main" id="{8B215FE3-1A2A-481D-A98D-C176849F77B0}"/>
              </a:ext>
            </a:extLst>
          </p:cNvPr>
          <p:cNvSpPr/>
          <p:nvPr/>
        </p:nvSpPr>
        <p:spPr>
          <a:xfrm>
            <a:off x="10219331" y="2924175"/>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Pěticípá hvězda 8">
            <a:extLst>
              <a:ext uri="{FF2B5EF4-FFF2-40B4-BE49-F238E27FC236}">
                <a16:creationId xmlns:a16="http://schemas.microsoft.com/office/drawing/2014/main" id="{EA3AFE53-096A-4CD7-BF71-6A77DFE02561}"/>
              </a:ext>
            </a:extLst>
          </p:cNvPr>
          <p:cNvSpPr/>
          <p:nvPr/>
        </p:nvSpPr>
        <p:spPr>
          <a:xfrm>
            <a:off x="2407051" y="2942780"/>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Obdélník 8">
            <a:extLst>
              <a:ext uri="{FF2B5EF4-FFF2-40B4-BE49-F238E27FC236}">
                <a16:creationId xmlns:a16="http://schemas.microsoft.com/office/drawing/2014/main" id="{D6D8E905-3D0D-41EF-A9B2-D8458EF01E48}"/>
              </a:ext>
            </a:extLst>
          </p:cNvPr>
          <p:cNvSpPr/>
          <p:nvPr/>
        </p:nvSpPr>
        <p:spPr>
          <a:xfrm>
            <a:off x="529839" y="1041400"/>
            <a:ext cx="1520456" cy="307777"/>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i="1" dirty="0"/>
              <a:t>1 = Určitě ano,</a:t>
            </a:r>
          </a:p>
          <a:p>
            <a:pPr algn="ctr"/>
            <a:r>
              <a:rPr lang="cs-CZ" sz="1100" i="1" dirty="0"/>
              <a:t>4 = Určitě ne</a:t>
            </a:r>
            <a:endParaRPr lang="en-US" sz="1100" i="1" dirty="0"/>
          </a:p>
        </p:txBody>
      </p:sp>
    </p:spTree>
    <p:extLst>
      <p:ext uri="{BB962C8B-B14F-4D97-AF65-F5344CB8AC3E}">
        <p14:creationId xmlns:p14="http://schemas.microsoft.com/office/powerpoint/2010/main" val="1382081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4" name="Obrázek 3">
            <a:extLst>
              <a:ext uri="{FF2B5EF4-FFF2-40B4-BE49-F238E27FC236}">
                <a16:creationId xmlns:a16="http://schemas.microsoft.com/office/drawing/2014/main" id="{DED7C72D-2B2A-4300-9E8C-E0C903C10BC7}"/>
              </a:ext>
            </a:extLst>
          </p:cNvPr>
          <p:cNvPicPr>
            <a:picLocks noChangeAspect="1"/>
          </p:cNvPicPr>
          <p:nvPr/>
        </p:nvPicPr>
        <p:blipFill>
          <a:blip r:embed="rId2"/>
          <a:stretch>
            <a:fillRect/>
          </a:stretch>
        </p:blipFill>
        <p:spPr>
          <a:xfrm>
            <a:off x="749300" y="1041400"/>
            <a:ext cx="10807619" cy="5080000"/>
          </a:xfrm>
          <a:prstGeom prst="rect">
            <a:avLst/>
          </a:prstGeom>
        </p:spPr>
      </p:pic>
      <p:pic>
        <p:nvPicPr>
          <p:cNvPr id="5" name="Obrázek 4">
            <a:extLst>
              <a:ext uri="{FF2B5EF4-FFF2-40B4-BE49-F238E27FC236}">
                <a16:creationId xmlns:a16="http://schemas.microsoft.com/office/drawing/2014/main" id="{45C04AEB-C5EF-432F-ABBF-64A3DCA1CDD8}"/>
              </a:ext>
            </a:extLst>
          </p:cNvPr>
          <p:cNvPicPr>
            <a:picLocks noChangeAspect="1"/>
          </p:cNvPicPr>
          <p:nvPr/>
        </p:nvPicPr>
        <p:blipFill rotWithShape="1">
          <a:blip r:embed="rId3"/>
          <a:srcRect t="15668" b="53000"/>
          <a:stretch/>
        </p:blipFill>
        <p:spPr>
          <a:xfrm>
            <a:off x="749299" y="3407868"/>
            <a:ext cx="10807619" cy="1591654"/>
          </a:xfrm>
          <a:prstGeom prst="rect">
            <a:avLst/>
          </a:prstGeom>
        </p:spPr>
      </p:pic>
      <p:pic>
        <p:nvPicPr>
          <p:cNvPr id="6" name="Obrázek 5">
            <a:extLst>
              <a:ext uri="{FF2B5EF4-FFF2-40B4-BE49-F238E27FC236}">
                <a16:creationId xmlns:a16="http://schemas.microsoft.com/office/drawing/2014/main" id="{0B8F00A6-237E-44F3-8757-D2EDBD05A08B}"/>
              </a:ext>
            </a:extLst>
          </p:cNvPr>
          <p:cNvPicPr>
            <a:picLocks noChangeAspect="1"/>
          </p:cNvPicPr>
          <p:nvPr/>
        </p:nvPicPr>
        <p:blipFill rotWithShape="1">
          <a:blip r:embed="rId4"/>
          <a:srcRect t="16678" b="53000"/>
          <a:stretch/>
        </p:blipFill>
        <p:spPr>
          <a:xfrm>
            <a:off x="749300" y="4990747"/>
            <a:ext cx="10807619" cy="1540380"/>
          </a:xfrm>
          <a:prstGeom prst="rect">
            <a:avLst/>
          </a:prstGeom>
        </p:spPr>
      </p:pic>
      <p:pic>
        <p:nvPicPr>
          <p:cNvPr id="7" name="Obrázek 6">
            <a:hlinkClick r:id="rId5" action="ppaction://hlinksldjump"/>
            <a:extLst>
              <a:ext uri="{FF2B5EF4-FFF2-40B4-BE49-F238E27FC236}">
                <a16:creationId xmlns:a16="http://schemas.microsoft.com/office/drawing/2014/main" id="{D6D61471-A9AA-40B6-AF8A-1B9DAA17A7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cxnSp>
        <p:nvCxnSpPr>
          <p:cNvPr id="8" name="Přímá spojnice se šipkou 7">
            <a:extLst>
              <a:ext uri="{FF2B5EF4-FFF2-40B4-BE49-F238E27FC236}">
                <a16:creationId xmlns:a16="http://schemas.microsoft.com/office/drawing/2014/main" id="{23E8F2B6-518E-462A-9DE4-DF195C7C6286}"/>
              </a:ext>
            </a:extLst>
          </p:cNvPr>
          <p:cNvCxnSpPr>
            <a:cxnSpLocks/>
          </p:cNvCxnSpPr>
          <p:nvPr/>
        </p:nvCxnSpPr>
        <p:spPr>
          <a:xfrm>
            <a:off x="2524026" y="2574412"/>
            <a:ext cx="1133574" cy="186581"/>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Přímá spojnice se šipkou 8">
            <a:extLst>
              <a:ext uri="{FF2B5EF4-FFF2-40B4-BE49-F238E27FC236}">
                <a16:creationId xmlns:a16="http://schemas.microsoft.com/office/drawing/2014/main" id="{719710C0-0554-44B6-B482-21F0E7705E68}"/>
              </a:ext>
            </a:extLst>
          </p:cNvPr>
          <p:cNvCxnSpPr>
            <a:cxnSpLocks/>
          </p:cNvCxnSpPr>
          <p:nvPr/>
        </p:nvCxnSpPr>
        <p:spPr>
          <a:xfrm>
            <a:off x="5002442" y="2574411"/>
            <a:ext cx="1150666" cy="186582"/>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Pěticípá hvězda 8">
            <a:extLst>
              <a:ext uri="{FF2B5EF4-FFF2-40B4-BE49-F238E27FC236}">
                <a16:creationId xmlns:a16="http://schemas.microsoft.com/office/drawing/2014/main" id="{A3AFB09A-9611-4A54-A45F-74E68FD21300}"/>
              </a:ext>
            </a:extLst>
          </p:cNvPr>
          <p:cNvSpPr/>
          <p:nvPr/>
        </p:nvSpPr>
        <p:spPr>
          <a:xfrm>
            <a:off x="2416820" y="4077981"/>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Pěticípá hvězda 8">
            <a:extLst>
              <a:ext uri="{FF2B5EF4-FFF2-40B4-BE49-F238E27FC236}">
                <a16:creationId xmlns:a16="http://schemas.microsoft.com/office/drawing/2014/main" id="{CEF162E5-6A0C-48B3-8E2B-4CD8E3DEDEFF}"/>
              </a:ext>
            </a:extLst>
          </p:cNvPr>
          <p:cNvSpPr/>
          <p:nvPr/>
        </p:nvSpPr>
        <p:spPr>
          <a:xfrm>
            <a:off x="2716124" y="5588252"/>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Pěticípá hvězda 8">
            <a:extLst>
              <a:ext uri="{FF2B5EF4-FFF2-40B4-BE49-F238E27FC236}">
                <a16:creationId xmlns:a16="http://schemas.microsoft.com/office/drawing/2014/main" id="{4ECBF520-ECAF-4A5E-98C3-B4F0B2312934}"/>
              </a:ext>
            </a:extLst>
          </p:cNvPr>
          <p:cNvSpPr/>
          <p:nvPr/>
        </p:nvSpPr>
        <p:spPr>
          <a:xfrm>
            <a:off x="5168767" y="5600576"/>
            <a:ext cx="214411" cy="216024"/>
          </a:xfrm>
          <a:prstGeom prst="star5">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954952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99B4F8D9-B856-4C5F-86F7-A3BC839268B5}"/>
              </a:ext>
            </a:extLst>
          </p:cNvPr>
          <p:cNvPicPr>
            <a:picLocks noChangeAspect="1"/>
          </p:cNvPicPr>
          <p:nvPr/>
        </p:nvPicPr>
        <p:blipFill>
          <a:blip r:embed="rId2"/>
          <a:stretch>
            <a:fillRect/>
          </a:stretch>
        </p:blipFill>
        <p:spPr>
          <a:xfrm>
            <a:off x="749300" y="1041400"/>
            <a:ext cx="10799520" cy="5080000"/>
          </a:xfrm>
          <a:prstGeom prst="rect">
            <a:avLst/>
          </a:prstGeom>
        </p:spPr>
      </p:pic>
      <p:sp>
        <p:nvSpPr>
          <p:cNvPr id="2" name="Nadpis 1">
            <a:extLst>
              <a:ext uri="{FF2B5EF4-FFF2-40B4-BE49-F238E27FC236}">
                <a16:creationId xmlns:a16="http://schemas.microsoft.com/office/drawing/2014/main" id="{AC25D8A1-77F6-42BD-90C2-9F00C6C2A3C4}"/>
              </a:ext>
            </a:extLst>
          </p:cNvPr>
          <p:cNvSpPr>
            <a:spLocks noGrp="1"/>
          </p:cNvSpPr>
          <p:nvPr>
            <p:ph type="title"/>
          </p:nvPr>
        </p:nvSpPr>
        <p:spPr/>
        <p:txBody>
          <a:bodyPr/>
          <a:lstStyle/>
          <a:p>
            <a:r>
              <a:rPr lang="cs-CZ" dirty="0"/>
              <a:t>Grafická příloha</a:t>
            </a:r>
          </a:p>
        </p:txBody>
      </p:sp>
      <p:pic>
        <p:nvPicPr>
          <p:cNvPr id="5" name="Obrázek 4">
            <a:hlinkClick r:id="rId3" action="ppaction://hlinksldjump"/>
            <a:extLst>
              <a:ext uri="{FF2B5EF4-FFF2-40B4-BE49-F238E27FC236}">
                <a16:creationId xmlns:a16="http://schemas.microsoft.com/office/drawing/2014/main" id="{1124E8C2-DD0F-44B7-8559-1791CFAB6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23" y="6102125"/>
            <a:ext cx="432854" cy="432854"/>
          </a:xfrm>
          <a:prstGeom prst="rect">
            <a:avLst/>
          </a:prstGeom>
        </p:spPr>
      </p:pic>
      <p:cxnSp>
        <p:nvCxnSpPr>
          <p:cNvPr id="6" name="Přímá spojnice se šipkou 5">
            <a:extLst>
              <a:ext uri="{FF2B5EF4-FFF2-40B4-BE49-F238E27FC236}">
                <a16:creationId xmlns:a16="http://schemas.microsoft.com/office/drawing/2014/main" id="{A7FDF02A-208F-491C-ABCE-EA0234B97D1D}"/>
              </a:ext>
            </a:extLst>
          </p:cNvPr>
          <p:cNvCxnSpPr>
            <a:cxnSpLocks/>
          </p:cNvCxnSpPr>
          <p:nvPr/>
        </p:nvCxnSpPr>
        <p:spPr>
          <a:xfrm>
            <a:off x="2549140" y="3780310"/>
            <a:ext cx="1279376" cy="287488"/>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0BD2BAB4-9878-4B5C-A873-DD0F6FC4EFB8}"/>
              </a:ext>
            </a:extLst>
          </p:cNvPr>
          <p:cNvCxnSpPr>
            <a:cxnSpLocks/>
          </p:cNvCxnSpPr>
          <p:nvPr/>
        </p:nvCxnSpPr>
        <p:spPr>
          <a:xfrm>
            <a:off x="4573069" y="3855798"/>
            <a:ext cx="1238071" cy="212000"/>
          </a:xfrm>
          <a:prstGeom prst="straightConnector1">
            <a:avLst/>
          </a:prstGeom>
          <a:ln w="5715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148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835"/>
          <p:cNvPicPr preferRelativeResize="0"/>
          <p:nvPr/>
        </p:nvPicPr>
        <p:blipFill rotWithShape="1">
          <a:blip r:embed="rId3">
            <a:alphaModFix/>
          </a:blip>
          <a:srcRect/>
          <a:stretch/>
        </p:blipFill>
        <p:spPr>
          <a:xfrm>
            <a:off x="788552" y="3930637"/>
            <a:ext cx="712469" cy="399708"/>
          </a:xfrm>
          <a:prstGeom prst="rect">
            <a:avLst/>
          </a:prstGeom>
          <a:noFill/>
          <a:ln>
            <a:noFill/>
          </a:ln>
        </p:spPr>
      </p:pic>
      <p:sp>
        <p:nvSpPr>
          <p:cNvPr id="9" name="Pětiúhelník 8">
            <a:hlinkClick r:id="rId4" action="ppaction://hlinksldjump"/>
          </p:cNvPr>
          <p:cNvSpPr/>
          <p:nvPr/>
        </p:nvSpPr>
        <p:spPr>
          <a:xfrm>
            <a:off x="621890" y="1573433"/>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
        <p:nvSpPr>
          <p:cNvPr id="2" name="Obdélník 1"/>
          <p:cNvSpPr/>
          <p:nvPr/>
        </p:nvSpPr>
        <p:spPr>
          <a:xfrm>
            <a:off x="621890" y="4377335"/>
            <a:ext cx="6096000" cy="923330"/>
          </a:xfrm>
          <a:prstGeom prst="rect">
            <a:avLst/>
          </a:prstGeom>
        </p:spPr>
        <p:txBody>
          <a:bodyPr>
            <a:spAutoFit/>
          </a:bodyPr>
          <a:lstStyle/>
          <a:p>
            <a:r>
              <a:rPr lang="cs-CZ" b="1" dirty="0"/>
              <a:t>Hana Friedlaenderová</a:t>
            </a:r>
          </a:p>
          <a:p>
            <a:r>
              <a:rPr lang="en-AU" dirty="0"/>
              <a:t>Senior Research and Insights Manager</a:t>
            </a:r>
          </a:p>
          <a:p>
            <a:r>
              <a:rPr lang="cs-CZ" dirty="0"/>
              <a:t>hana.friedlaenderova@admosphere.cz</a:t>
            </a:r>
          </a:p>
        </p:txBody>
      </p:sp>
    </p:spTree>
    <p:extLst>
      <p:ext uri="{BB962C8B-B14F-4D97-AF65-F5344CB8AC3E}">
        <p14:creationId xmlns:p14="http://schemas.microsoft.com/office/powerpoint/2010/main" val="151736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brázek 23">
            <a:extLst>
              <a:ext uri="{FF2B5EF4-FFF2-40B4-BE49-F238E27FC236}">
                <a16:creationId xmlns:a16="http://schemas.microsoft.com/office/drawing/2014/main" id="{7974C7F0-5764-4DAC-8174-80F4328A9444}"/>
              </a:ext>
            </a:extLst>
          </p:cNvPr>
          <p:cNvPicPr>
            <a:picLocks noChangeAspect="1"/>
          </p:cNvPicPr>
          <p:nvPr/>
        </p:nvPicPr>
        <p:blipFill rotWithShape="1">
          <a:blip r:embed="rId2"/>
          <a:srcRect l="15809" t="15656" r="52464" b="56170"/>
          <a:stretch/>
        </p:blipFill>
        <p:spPr>
          <a:xfrm>
            <a:off x="3942900" y="2077612"/>
            <a:ext cx="3427013" cy="1431235"/>
          </a:xfrm>
          <a:prstGeom prst="rect">
            <a:avLst/>
          </a:prstGeom>
        </p:spPr>
      </p:pic>
      <p:sp>
        <p:nvSpPr>
          <p:cNvPr id="2" name="Nadpis 1"/>
          <p:cNvSpPr>
            <a:spLocks noGrp="1"/>
          </p:cNvSpPr>
          <p:nvPr>
            <p:ph type="title"/>
          </p:nvPr>
        </p:nvSpPr>
        <p:spPr/>
        <p:txBody>
          <a:bodyPr/>
          <a:lstStyle/>
          <a:p>
            <a:r>
              <a:rPr lang="cs-CZ" dirty="0" err="1"/>
              <a:t>CharakteristikA</a:t>
            </a:r>
            <a:r>
              <a:rPr lang="cs-CZ" dirty="0"/>
              <a:t> vzorku</a:t>
            </a:r>
          </a:p>
        </p:txBody>
      </p:sp>
      <p:sp>
        <p:nvSpPr>
          <p:cNvPr id="6" name="TextovéPole 5"/>
          <p:cNvSpPr txBox="1"/>
          <p:nvPr/>
        </p:nvSpPr>
        <p:spPr>
          <a:xfrm>
            <a:off x="4792603" y="1031329"/>
            <a:ext cx="2679819" cy="261610"/>
          </a:xfrm>
          <a:prstGeom prst="rect">
            <a:avLst/>
          </a:prstGeom>
          <a:noFill/>
        </p:spPr>
        <p:txBody>
          <a:bodyPr wrap="square" rtlCol="0">
            <a:spAutoFit/>
          </a:bodyPr>
          <a:lstStyle/>
          <a:p>
            <a:pPr algn="ctr"/>
            <a:r>
              <a:rPr lang="cs-CZ" sz="1100" b="1" i="1" dirty="0">
                <a:latin typeface="+mn-lt"/>
              </a:rPr>
              <a:t>Základ: Celý vzorek, N=</a:t>
            </a:r>
            <a:r>
              <a:rPr lang="cs-CZ" sz="1100" b="1" i="1" dirty="0"/>
              <a:t>839</a:t>
            </a:r>
            <a:endParaRPr lang="cs-CZ" sz="1100" b="1" i="1" dirty="0">
              <a:latin typeface="+mn-lt"/>
            </a:endParaRPr>
          </a:p>
        </p:txBody>
      </p:sp>
      <p:pic>
        <p:nvPicPr>
          <p:cNvPr id="10" name="Obrázek 9">
            <a:extLst>
              <a:ext uri="{FF2B5EF4-FFF2-40B4-BE49-F238E27FC236}">
                <a16:creationId xmlns:a16="http://schemas.microsoft.com/office/drawing/2014/main" id="{7A94368F-EC72-4A32-B799-1B4F12745F83}"/>
              </a:ext>
            </a:extLst>
          </p:cNvPr>
          <p:cNvPicPr>
            <a:picLocks noChangeAspect="1"/>
          </p:cNvPicPr>
          <p:nvPr/>
        </p:nvPicPr>
        <p:blipFill rotWithShape="1">
          <a:blip r:embed="rId3"/>
          <a:srcRect l="9249" t="48213" r="70498" b="17884"/>
          <a:stretch/>
        </p:blipFill>
        <p:spPr>
          <a:xfrm>
            <a:off x="4601569" y="4909302"/>
            <a:ext cx="2187530" cy="1722313"/>
          </a:xfrm>
          <a:prstGeom prst="rect">
            <a:avLst/>
          </a:prstGeom>
        </p:spPr>
      </p:pic>
      <p:sp>
        <p:nvSpPr>
          <p:cNvPr id="3" name="TextovéPole 2">
            <a:extLst>
              <a:ext uri="{FF2B5EF4-FFF2-40B4-BE49-F238E27FC236}">
                <a16:creationId xmlns:a16="http://schemas.microsoft.com/office/drawing/2014/main" id="{0F33C7A1-FD1A-46A7-BA18-6A35A1C3D5F9}"/>
              </a:ext>
            </a:extLst>
          </p:cNvPr>
          <p:cNvSpPr txBox="1"/>
          <p:nvPr/>
        </p:nvSpPr>
        <p:spPr>
          <a:xfrm>
            <a:off x="5024024" y="4350434"/>
            <a:ext cx="1515992" cy="523220"/>
          </a:xfrm>
          <a:prstGeom prst="rect">
            <a:avLst/>
          </a:prstGeom>
          <a:noFill/>
        </p:spPr>
        <p:txBody>
          <a:bodyPr wrap="none" rtlCol="0">
            <a:spAutoFit/>
          </a:bodyPr>
          <a:lstStyle/>
          <a:p>
            <a:pPr algn="ctr"/>
            <a:r>
              <a:rPr lang="pl-PL" sz="1400" b="1" dirty="0"/>
              <a:t>Účast na porodu</a:t>
            </a:r>
          </a:p>
          <a:p>
            <a:pPr algn="ctr"/>
            <a:r>
              <a:rPr lang="pl-PL" sz="1400" b="1" dirty="0"/>
              <a:t>u alespoň 1 dítěte</a:t>
            </a:r>
            <a:endParaRPr lang="cs-CZ" sz="1400" b="1" dirty="0"/>
          </a:p>
        </p:txBody>
      </p:sp>
      <p:pic>
        <p:nvPicPr>
          <p:cNvPr id="12" name="Obrázek 11">
            <a:extLst>
              <a:ext uri="{FF2B5EF4-FFF2-40B4-BE49-F238E27FC236}">
                <a16:creationId xmlns:a16="http://schemas.microsoft.com/office/drawing/2014/main" id="{BC9AF7AA-B33D-49F6-9419-6E924E910003}"/>
              </a:ext>
            </a:extLst>
          </p:cNvPr>
          <p:cNvPicPr>
            <a:picLocks noChangeAspect="1"/>
          </p:cNvPicPr>
          <p:nvPr/>
        </p:nvPicPr>
        <p:blipFill rotWithShape="1">
          <a:blip r:embed="rId4"/>
          <a:srcRect l="9085" t="45709" r="69983" b="17733"/>
          <a:stretch/>
        </p:blipFill>
        <p:spPr>
          <a:xfrm>
            <a:off x="1252005" y="4774447"/>
            <a:ext cx="2260987" cy="1857168"/>
          </a:xfrm>
          <a:prstGeom prst="rect">
            <a:avLst/>
          </a:prstGeom>
        </p:spPr>
      </p:pic>
      <p:sp>
        <p:nvSpPr>
          <p:cNvPr id="13" name="TextovéPole 12">
            <a:extLst>
              <a:ext uri="{FF2B5EF4-FFF2-40B4-BE49-F238E27FC236}">
                <a16:creationId xmlns:a16="http://schemas.microsoft.com/office/drawing/2014/main" id="{E177EB0B-DE2F-49E8-82A6-1854C71286F6}"/>
              </a:ext>
            </a:extLst>
          </p:cNvPr>
          <p:cNvSpPr txBox="1"/>
          <p:nvPr/>
        </p:nvSpPr>
        <p:spPr>
          <a:xfrm>
            <a:off x="1252005" y="4350434"/>
            <a:ext cx="2277739" cy="523220"/>
          </a:xfrm>
          <a:prstGeom prst="rect">
            <a:avLst/>
          </a:prstGeom>
          <a:noFill/>
        </p:spPr>
        <p:txBody>
          <a:bodyPr wrap="none" rtlCol="0">
            <a:spAutoFit/>
          </a:bodyPr>
          <a:lstStyle/>
          <a:p>
            <a:pPr algn="ctr"/>
            <a:r>
              <a:rPr lang="pt-BR" sz="1400" b="1" dirty="0"/>
              <a:t>Žije ve společné domácnosti</a:t>
            </a:r>
            <a:endParaRPr lang="cs-CZ" sz="1400" b="1" dirty="0"/>
          </a:p>
          <a:p>
            <a:pPr algn="ctr"/>
            <a:r>
              <a:rPr lang="pt-BR" sz="1400" b="1" dirty="0"/>
              <a:t>s alespoň 1 dítětem</a:t>
            </a:r>
            <a:endParaRPr lang="cs-CZ" sz="1400" b="1" dirty="0"/>
          </a:p>
        </p:txBody>
      </p:sp>
      <p:pic>
        <p:nvPicPr>
          <p:cNvPr id="18" name="Obrázek 17">
            <a:extLst>
              <a:ext uri="{FF2B5EF4-FFF2-40B4-BE49-F238E27FC236}">
                <a16:creationId xmlns:a16="http://schemas.microsoft.com/office/drawing/2014/main" id="{FBD56B0A-268F-4A0F-8E87-1BF1CADA2F82}"/>
              </a:ext>
            </a:extLst>
          </p:cNvPr>
          <p:cNvPicPr>
            <a:picLocks noChangeAspect="1"/>
          </p:cNvPicPr>
          <p:nvPr/>
        </p:nvPicPr>
        <p:blipFill rotWithShape="1">
          <a:blip r:embed="rId5"/>
          <a:srcRect l="8929" t="47000" r="69983" b="17733"/>
          <a:stretch/>
        </p:blipFill>
        <p:spPr>
          <a:xfrm>
            <a:off x="7842950" y="4906109"/>
            <a:ext cx="2277739" cy="1791570"/>
          </a:xfrm>
          <a:prstGeom prst="rect">
            <a:avLst/>
          </a:prstGeom>
        </p:spPr>
      </p:pic>
      <p:sp>
        <p:nvSpPr>
          <p:cNvPr id="19" name="TextovéPole 18">
            <a:extLst>
              <a:ext uri="{FF2B5EF4-FFF2-40B4-BE49-F238E27FC236}">
                <a16:creationId xmlns:a16="http://schemas.microsoft.com/office/drawing/2014/main" id="{64FC4D01-4C3A-4146-8802-CAA3A39CA5F2}"/>
              </a:ext>
            </a:extLst>
          </p:cNvPr>
          <p:cNvSpPr txBox="1"/>
          <p:nvPr/>
        </p:nvSpPr>
        <p:spPr>
          <a:xfrm>
            <a:off x="7922777" y="4293386"/>
            <a:ext cx="1938351" cy="738664"/>
          </a:xfrm>
          <a:prstGeom prst="rect">
            <a:avLst/>
          </a:prstGeom>
          <a:noFill/>
        </p:spPr>
        <p:txBody>
          <a:bodyPr wrap="none" rtlCol="0">
            <a:spAutoFit/>
          </a:bodyPr>
          <a:lstStyle/>
          <a:p>
            <a:pPr algn="ctr"/>
            <a:r>
              <a:rPr lang="pt-BR" sz="1400" b="1" dirty="0"/>
              <a:t>Byl alespoň měsíc</a:t>
            </a:r>
            <a:endParaRPr lang="cs-CZ" sz="1400" b="1" dirty="0"/>
          </a:p>
          <a:p>
            <a:pPr algn="ctr"/>
            <a:r>
              <a:rPr lang="pt-BR" sz="1400" b="1" dirty="0"/>
              <a:t>na rodičovské dovolené</a:t>
            </a:r>
            <a:endParaRPr lang="cs-CZ" sz="1400" b="1" dirty="0"/>
          </a:p>
          <a:p>
            <a:pPr algn="ctr"/>
            <a:r>
              <a:rPr lang="pt-BR" sz="1400" b="1" dirty="0"/>
              <a:t>s alespoň 1 dítětem</a:t>
            </a:r>
            <a:endParaRPr lang="cs-CZ" sz="1400" b="1" dirty="0"/>
          </a:p>
        </p:txBody>
      </p:sp>
      <p:pic>
        <p:nvPicPr>
          <p:cNvPr id="20" name="Obrázek 19">
            <a:extLst>
              <a:ext uri="{FF2B5EF4-FFF2-40B4-BE49-F238E27FC236}">
                <a16:creationId xmlns:a16="http://schemas.microsoft.com/office/drawing/2014/main" id="{421276C4-17E3-4B95-865D-CE408A802736}"/>
              </a:ext>
            </a:extLst>
          </p:cNvPr>
          <p:cNvPicPr>
            <a:picLocks noChangeAspect="1"/>
          </p:cNvPicPr>
          <p:nvPr/>
        </p:nvPicPr>
        <p:blipFill rotWithShape="1">
          <a:blip r:embed="rId6"/>
          <a:srcRect t="47000" r="66825"/>
          <a:stretch/>
        </p:blipFill>
        <p:spPr>
          <a:xfrm>
            <a:off x="957882" y="1970318"/>
            <a:ext cx="3583418" cy="2692400"/>
          </a:xfrm>
          <a:prstGeom prst="rect">
            <a:avLst/>
          </a:prstGeom>
        </p:spPr>
      </p:pic>
      <p:sp>
        <p:nvSpPr>
          <p:cNvPr id="22" name="TextovéPole 21">
            <a:extLst>
              <a:ext uri="{FF2B5EF4-FFF2-40B4-BE49-F238E27FC236}">
                <a16:creationId xmlns:a16="http://schemas.microsoft.com/office/drawing/2014/main" id="{C247182B-1868-4A79-9AC8-36197A2550D4}"/>
              </a:ext>
            </a:extLst>
          </p:cNvPr>
          <p:cNvSpPr txBox="1"/>
          <p:nvPr/>
        </p:nvSpPr>
        <p:spPr>
          <a:xfrm>
            <a:off x="2639025" y="1461878"/>
            <a:ext cx="1135375" cy="307777"/>
          </a:xfrm>
          <a:prstGeom prst="rect">
            <a:avLst/>
          </a:prstGeom>
          <a:noFill/>
        </p:spPr>
        <p:txBody>
          <a:bodyPr wrap="none" rtlCol="0">
            <a:spAutoFit/>
          </a:bodyPr>
          <a:lstStyle/>
          <a:p>
            <a:pPr algn="ctr"/>
            <a:r>
              <a:rPr lang="cs-CZ" sz="1400" b="1" dirty="0"/>
              <a:t>Rodinný stav</a:t>
            </a:r>
          </a:p>
        </p:txBody>
      </p:sp>
      <p:sp>
        <p:nvSpPr>
          <p:cNvPr id="23" name="TextovéPole 22">
            <a:extLst>
              <a:ext uri="{FF2B5EF4-FFF2-40B4-BE49-F238E27FC236}">
                <a16:creationId xmlns:a16="http://schemas.microsoft.com/office/drawing/2014/main" id="{2BD1F938-FC37-417C-BA12-168A729DB846}"/>
              </a:ext>
            </a:extLst>
          </p:cNvPr>
          <p:cNvSpPr txBox="1"/>
          <p:nvPr/>
        </p:nvSpPr>
        <p:spPr>
          <a:xfrm>
            <a:off x="7588304" y="1461878"/>
            <a:ext cx="1658596" cy="307777"/>
          </a:xfrm>
          <a:prstGeom prst="rect">
            <a:avLst/>
          </a:prstGeom>
          <a:noFill/>
        </p:spPr>
        <p:txBody>
          <a:bodyPr wrap="none" rtlCol="0">
            <a:spAutoFit/>
          </a:bodyPr>
          <a:lstStyle/>
          <a:p>
            <a:pPr algn="ctr"/>
            <a:r>
              <a:rPr lang="cs-CZ" sz="1400" b="1" dirty="0"/>
              <a:t>Ekonomický status</a:t>
            </a:r>
            <a:r>
              <a:rPr lang="cs-CZ" sz="1200" b="1" dirty="0"/>
              <a:t>*</a:t>
            </a:r>
            <a:endParaRPr lang="cs-CZ" sz="1400" b="1" dirty="0"/>
          </a:p>
        </p:txBody>
      </p:sp>
      <p:pic>
        <p:nvPicPr>
          <p:cNvPr id="25" name="Obrázek 24">
            <a:extLst>
              <a:ext uri="{FF2B5EF4-FFF2-40B4-BE49-F238E27FC236}">
                <a16:creationId xmlns:a16="http://schemas.microsoft.com/office/drawing/2014/main" id="{BFF87B3E-F9B7-45E9-AF14-9022A3710287}"/>
              </a:ext>
            </a:extLst>
          </p:cNvPr>
          <p:cNvPicPr>
            <a:picLocks noChangeAspect="1"/>
          </p:cNvPicPr>
          <p:nvPr/>
        </p:nvPicPr>
        <p:blipFill rotWithShape="1">
          <a:blip r:embed="rId7"/>
          <a:srcRect t="47000" r="68805"/>
          <a:stretch/>
        </p:blipFill>
        <p:spPr>
          <a:xfrm>
            <a:off x="6088135" y="1978864"/>
            <a:ext cx="3369476" cy="2692400"/>
          </a:xfrm>
          <a:prstGeom prst="rect">
            <a:avLst/>
          </a:prstGeom>
        </p:spPr>
      </p:pic>
      <p:pic>
        <p:nvPicPr>
          <p:cNvPr id="26" name="Obrázek 25">
            <a:extLst>
              <a:ext uri="{FF2B5EF4-FFF2-40B4-BE49-F238E27FC236}">
                <a16:creationId xmlns:a16="http://schemas.microsoft.com/office/drawing/2014/main" id="{700F2164-9C57-47BB-A144-47827C042841}"/>
              </a:ext>
            </a:extLst>
          </p:cNvPr>
          <p:cNvPicPr>
            <a:picLocks noChangeAspect="1"/>
          </p:cNvPicPr>
          <p:nvPr/>
        </p:nvPicPr>
        <p:blipFill rotWithShape="1">
          <a:blip r:embed="rId7"/>
          <a:srcRect l="12793" t="27148" r="63725" b="53638"/>
          <a:stretch/>
        </p:blipFill>
        <p:spPr>
          <a:xfrm>
            <a:off x="8911495" y="2214228"/>
            <a:ext cx="2536466" cy="976023"/>
          </a:xfrm>
          <a:prstGeom prst="rect">
            <a:avLst/>
          </a:prstGeom>
        </p:spPr>
      </p:pic>
      <p:sp>
        <p:nvSpPr>
          <p:cNvPr id="4" name="TextovéPole 3">
            <a:extLst>
              <a:ext uri="{FF2B5EF4-FFF2-40B4-BE49-F238E27FC236}">
                <a16:creationId xmlns:a16="http://schemas.microsoft.com/office/drawing/2014/main" id="{623AF772-1165-49F4-A9CC-4A1F5B475CAD}"/>
              </a:ext>
            </a:extLst>
          </p:cNvPr>
          <p:cNvSpPr txBox="1"/>
          <p:nvPr/>
        </p:nvSpPr>
        <p:spPr>
          <a:xfrm>
            <a:off x="9853563" y="4039470"/>
            <a:ext cx="1973617" cy="253916"/>
          </a:xfrm>
          <a:prstGeom prst="rect">
            <a:avLst/>
          </a:prstGeom>
          <a:noFill/>
        </p:spPr>
        <p:txBody>
          <a:bodyPr wrap="none" rtlCol="0">
            <a:spAutoFit/>
          </a:bodyPr>
          <a:lstStyle/>
          <a:p>
            <a:r>
              <a:rPr lang="cs-CZ" sz="1050" i="1" dirty="0"/>
              <a:t>* Skupiny dle zadání v dotazníku.</a:t>
            </a:r>
          </a:p>
        </p:txBody>
      </p:sp>
    </p:spTree>
    <p:extLst>
      <p:ext uri="{BB962C8B-B14F-4D97-AF65-F5344CB8AC3E}">
        <p14:creationId xmlns:p14="http://schemas.microsoft.com/office/powerpoint/2010/main" val="396166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dirty="0"/>
              <a:t>Shrnutí</a:t>
            </a:r>
          </a:p>
        </p:txBody>
      </p:sp>
      <p:sp>
        <p:nvSpPr>
          <p:cNvPr id="11" name="Pětiúhelník 10">
            <a:hlinkClick r:id="rId3" action="ppaction://hlinksldjump"/>
          </p:cNvPr>
          <p:cNvSpPr/>
          <p:nvPr/>
        </p:nvSpPr>
        <p:spPr>
          <a:xfrm>
            <a:off x="621890" y="1897630"/>
            <a:ext cx="1335139" cy="35396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b="1" dirty="0">
                <a:solidFill>
                  <a:schemeClr val="bg1">
                    <a:lumMod val="50000"/>
                  </a:schemeClr>
                </a:solidFill>
              </a:rPr>
              <a:t>Zpět na obsah</a:t>
            </a:r>
          </a:p>
        </p:txBody>
      </p:sp>
    </p:spTree>
    <p:extLst>
      <p:ext uri="{BB962C8B-B14F-4D97-AF65-F5344CB8AC3E}">
        <p14:creationId xmlns:p14="http://schemas.microsoft.com/office/powerpoint/2010/main" val="369754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Zaoblený obdélník 43">
            <a:extLst>
              <a:ext uri="{FF2B5EF4-FFF2-40B4-BE49-F238E27FC236}">
                <a16:creationId xmlns:a16="http://schemas.microsoft.com/office/drawing/2014/main" id="{A1ADD3D9-74AA-4254-9734-B83BBFBC6E60}"/>
              </a:ext>
            </a:extLst>
          </p:cNvPr>
          <p:cNvSpPr/>
          <p:nvPr/>
        </p:nvSpPr>
        <p:spPr>
          <a:xfrm>
            <a:off x="5438088" y="1147258"/>
            <a:ext cx="5880077" cy="4776122"/>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solidFill>
                <a:schemeClr val="bg1"/>
              </a:solidFill>
            </a:endParaRPr>
          </a:p>
        </p:txBody>
      </p:sp>
      <p:sp>
        <p:nvSpPr>
          <p:cNvPr id="3" name="Řečová bublina: obdélníkový bublinový popisek se zakulacenými rohy 2">
            <a:extLst>
              <a:ext uri="{FF2B5EF4-FFF2-40B4-BE49-F238E27FC236}">
                <a16:creationId xmlns:a16="http://schemas.microsoft.com/office/drawing/2014/main" id="{A0A99846-D36D-4AAF-8CB6-4068063A9393}"/>
              </a:ext>
            </a:extLst>
          </p:cNvPr>
          <p:cNvSpPr/>
          <p:nvPr/>
        </p:nvSpPr>
        <p:spPr>
          <a:xfrm>
            <a:off x="3810559" y="2168382"/>
            <a:ext cx="1153683" cy="542696"/>
          </a:xfrm>
          <a:prstGeom prst="wedgeRoundRectCallout">
            <a:avLst>
              <a:gd name="adj1" fmla="val -57592"/>
              <a:gd name="adj2" fmla="val 108078"/>
              <a:gd name="adj3" fmla="val 16667"/>
            </a:avLst>
          </a:prstGeom>
          <a:noFill/>
          <a:ln w="38100">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Mnohem vyšší (více než 2x)</a:t>
            </a:r>
          </a:p>
        </p:txBody>
      </p:sp>
      <p:sp>
        <p:nvSpPr>
          <p:cNvPr id="122" name="Zaoblený obdélník 43">
            <a:extLst>
              <a:ext uri="{FF2B5EF4-FFF2-40B4-BE49-F238E27FC236}">
                <a16:creationId xmlns:a16="http://schemas.microsoft.com/office/drawing/2014/main" id="{6891CB37-1984-4840-B099-439E040BBB78}"/>
              </a:ext>
            </a:extLst>
          </p:cNvPr>
          <p:cNvSpPr/>
          <p:nvPr/>
        </p:nvSpPr>
        <p:spPr>
          <a:xfrm>
            <a:off x="1074287" y="1154689"/>
            <a:ext cx="4032448" cy="4776122"/>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solidFill>
                <a:schemeClr val="bg1"/>
              </a:solidFill>
            </a:endParaRPr>
          </a:p>
        </p:txBody>
      </p:sp>
      <p:pic>
        <p:nvPicPr>
          <p:cNvPr id="80" name="Obrázek 79">
            <a:extLst>
              <a:ext uri="{FF2B5EF4-FFF2-40B4-BE49-F238E27FC236}">
                <a16:creationId xmlns:a16="http://schemas.microsoft.com/office/drawing/2014/main" id="{E1AD34D4-FA0C-4307-B96A-DB1F50A08259}"/>
              </a:ext>
            </a:extLst>
          </p:cNvPr>
          <p:cNvPicPr>
            <a:picLocks noChangeAspect="1"/>
          </p:cNvPicPr>
          <p:nvPr/>
        </p:nvPicPr>
        <p:blipFill rotWithShape="1">
          <a:blip r:embed="rId3"/>
          <a:srcRect l="29067" t="32874" r="59286" b="30343"/>
          <a:stretch/>
        </p:blipFill>
        <p:spPr>
          <a:xfrm>
            <a:off x="6572645" y="2041968"/>
            <a:ext cx="1257688" cy="1868557"/>
          </a:xfrm>
          <a:prstGeom prst="rect">
            <a:avLst/>
          </a:prstGeom>
        </p:spPr>
      </p:pic>
      <p:pic>
        <p:nvPicPr>
          <p:cNvPr id="81" name="Obrázek 80">
            <a:extLst>
              <a:ext uri="{FF2B5EF4-FFF2-40B4-BE49-F238E27FC236}">
                <a16:creationId xmlns:a16="http://schemas.microsoft.com/office/drawing/2014/main" id="{5E5B9DF7-035B-4967-94DB-AA5648DF2460}"/>
              </a:ext>
            </a:extLst>
          </p:cNvPr>
          <p:cNvPicPr>
            <a:picLocks noChangeAspect="1"/>
          </p:cNvPicPr>
          <p:nvPr/>
        </p:nvPicPr>
        <p:blipFill rotWithShape="1">
          <a:blip r:embed="rId4"/>
          <a:srcRect l="26767" t="32874" r="59739" b="31909"/>
          <a:stretch/>
        </p:blipFill>
        <p:spPr>
          <a:xfrm>
            <a:off x="7775823" y="2059060"/>
            <a:ext cx="1457155" cy="1789044"/>
          </a:xfrm>
          <a:prstGeom prst="rect">
            <a:avLst/>
          </a:prstGeom>
        </p:spPr>
      </p:pic>
      <p:sp>
        <p:nvSpPr>
          <p:cNvPr id="98" name="Zaoblený obdélník 8">
            <a:extLst>
              <a:ext uri="{FF2B5EF4-FFF2-40B4-BE49-F238E27FC236}">
                <a16:creationId xmlns:a16="http://schemas.microsoft.com/office/drawing/2014/main" id="{73761AAE-AB4B-4801-8B51-D8C0BE6DD87D}"/>
              </a:ext>
            </a:extLst>
          </p:cNvPr>
          <p:cNvSpPr/>
          <p:nvPr/>
        </p:nvSpPr>
        <p:spPr>
          <a:xfrm>
            <a:off x="7310322" y="1378582"/>
            <a:ext cx="811851" cy="2585263"/>
          </a:xfrm>
          <a:prstGeom prst="round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dirty="0">
              <a:solidFill>
                <a:srgbClr val="555962"/>
              </a:solidFill>
            </a:endParaRPr>
          </a:p>
        </p:txBody>
      </p:sp>
      <p:sp>
        <p:nvSpPr>
          <p:cNvPr id="69" name="Řečová bublina: obdélníkový bublinový popisek se zakulacenými rohy 68">
            <a:extLst>
              <a:ext uri="{FF2B5EF4-FFF2-40B4-BE49-F238E27FC236}">
                <a16:creationId xmlns:a16="http://schemas.microsoft.com/office/drawing/2014/main" id="{C0C67708-B896-4D75-A5AD-6256F15A90E5}"/>
              </a:ext>
            </a:extLst>
          </p:cNvPr>
          <p:cNvSpPr/>
          <p:nvPr/>
        </p:nvSpPr>
        <p:spPr>
          <a:xfrm>
            <a:off x="1171172" y="2119514"/>
            <a:ext cx="1153683" cy="542696"/>
          </a:xfrm>
          <a:prstGeom prst="wedgeRoundRectCallout">
            <a:avLst>
              <a:gd name="adj1" fmla="val 87593"/>
              <a:gd name="adj2" fmla="val -10024"/>
              <a:gd name="adj3" fmla="val 16667"/>
            </a:avLst>
          </a:prstGeom>
          <a:noFill/>
          <a:ln w="38100">
            <a:solidFill>
              <a:srgbClr val="009D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Nižší</a:t>
            </a:r>
          </a:p>
        </p:txBody>
      </p:sp>
      <p:sp>
        <p:nvSpPr>
          <p:cNvPr id="2" name="Nadpis 1"/>
          <p:cNvSpPr>
            <a:spLocks noGrp="1"/>
          </p:cNvSpPr>
          <p:nvPr>
            <p:ph type="title"/>
          </p:nvPr>
        </p:nvSpPr>
        <p:spPr/>
        <p:txBody>
          <a:bodyPr/>
          <a:lstStyle/>
          <a:p>
            <a:r>
              <a:rPr lang="cs-CZ" dirty="0"/>
              <a:t>Shrnutí</a:t>
            </a:r>
          </a:p>
        </p:txBody>
      </p:sp>
      <p:sp>
        <p:nvSpPr>
          <p:cNvPr id="67" name="Řečová bublina: obdélníkový bublinový popisek se zakulacenými rohy 66">
            <a:extLst>
              <a:ext uri="{FF2B5EF4-FFF2-40B4-BE49-F238E27FC236}">
                <a16:creationId xmlns:a16="http://schemas.microsoft.com/office/drawing/2014/main" id="{35870D15-2171-4FF9-9F5A-B651FA157688}"/>
              </a:ext>
            </a:extLst>
          </p:cNvPr>
          <p:cNvSpPr/>
          <p:nvPr/>
        </p:nvSpPr>
        <p:spPr>
          <a:xfrm>
            <a:off x="3914506" y="3370778"/>
            <a:ext cx="1026388" cy="466074"/>
          </a:xfrm>
          <a:prstGeom prst="wedgeRoundRectCallout">
            <a:avLst>
              <a:gd name="adj1" fmla="val -81847"/>
              <a:gd name="adj2" fmla="val -27756"/>
              <a:gd name="adj3" fmla="val 16667"/>
            </a:avLst>
          </a:prstGeom>
          <a:noFill/>
          <a:ln w="38100">
            <a:solidFill>
              <a:srgbClr val="CA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Vyšší</a:t>
            </a:r>
          </a:p>
        </p:txBody>
      </p:sp>
      <p:sp>
        <p:nvSpPr>
          <p:cNvPr id="70" name="Řečová bublina: obdélníkový bublinový popisek se zakulacenými rohy 69">
            <a:extLst>
              <a:ext uri="{FF2B5EF4-FFF2-40B4-BE49-F238E27FC236}">
                <a16:creationId xmlns:a16="http://schemas.microsoft.com/office/drawing/2014/main" id="{D017BBDB-8955-4431-803E-934ACB442DA5}"/>
              </a:ext>
            </a:extLst>
          </p:cNvPr>
          <p:cNvSpPr/>
          <p:nvPr/>
        </p:nvSpPr>
        <p:spPr>
          <a:xfrm>
            <a:off x="1154389" y="3335251"/>
            <a:ext cx="1153683" cy="542696"/>
          </a:xfrm>
          <a:prstGeom prst="wedgeRoundRectCallout">
            <a:avLst>
              <a:gd name="adj1" fmla="val 65370"/>
              <a:gd name="adj2" fmla="val -77735"/>
              <a:gd name="adj3" fmla="val 16667"/>
            </a:avLst>
          </a:prstGeom>
          <a:noFill/>
          <a:ln w="381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Zhruba stejný</a:t>
            </a:r>
          </a:p>
        </p:txBody>
      </p:sp>
      <p:sp>
        <p:nvSpPr>
          <p:cNvPr id="71" name="Zaoblený obdélník 43">
            <a:extLst>
              <a:ext uri="{FF2B5EF4-FFF2-40B4-BE49-F238E27FC236}">
                <a16:creationId xmlns:a16="http://schemas.microsoft.com/office/drawing/2014/main" id="{E48D76F4-2958-4D83-AE58-F935DAA6DA21}"/>
              </a:ext>
            </a:extLst>
          </p:cNvPr>
          <p:cNvSpPr/>
          <p:nvPr/>
        </p:nvSpPr>
        <p:spPr>
          <a:xfrm>
            <a:off x="1066799" y="1120505"/>
            <a:ext cx="4048920" cy="388800"/>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bg1"/>
                </a:solidFill>
              </a:rPr>
              <a:t>Příjem ve srovnání s příjmem partnerky</a:t>
            </a:r>
          </a:p>
        </p:txBody>
      </p:sp>
      <p:sp>
        <p:nvSpPr>
          <p:cNvPr id="82" name="Obdélník 81">
            <a:extLst>
              <a:ext uri="{FF2B5EF4-FFF2-40B4-BE49-F238E27FC236}">
                <a16:creationId xmlns:a16="http://schemas.microsoft.com/office/drawing/2014/main" id="{5414FF64-F046-4454-91E4-7ED51ACC46F1}"/>
              </a:ext>
            </a:extLst>
          </p:cNvPr>
          <p:cNvSpPr/>
          <p:nvPr/>
        </p:nvSpPr>
        <p:spPr>
          <a:xfrm>
            <a:off x="7830332" y="1686425"/>
            <a:ext cx="1825951" cy="349200"/>
          </a:xfrm>
          <a:prstGeom prst="rect">
            <a:avLst/>
          </a:prstGeom>
          <a:solidFill>
            <a:srgbClr val="8DC6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V současné chvíli</a:t>
            </a:r>
          </a:p>
        </p:txBody>
      </p:sp>
      <p:sp>
        <p:nvSpPr>
          <p:cNvPr id="91" name="Obdélník 90">
            <a:extLst>
              <a:ext uri="{FF2B5EF4-FFF2-40B4-BE49-F238E27FC236}">
                <a16:creationId xmlns:a16="http://schemas.microsoft.com/office/drawing/2014/main" id="{E1AA6A04-3739-4A51-B9A7-7FF35BBD362A}"/>
              </a:ext>
            </a:extLst>
          </p:cNvPr>
          <p:cNvSpPr/>
          <p:nvPr/>
        </p:nvSpPr>
        <p:spPr>
          <a:xfrm flipH="1">
            <a:off x="5575881" y="1687352"/>
            <a:ext cx="1983077" cy="347418"/>
          </a:xfrm>
          <a:prstGeom prst="rect">
            <a:avLst/>
          </a:prstGeom>
          <a:solidFill>
            <a:srgbClr val="B21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t>Když byli děti malé (do 2 let)</a:t>
            </a:r>
          </a:p>
        </p:txBody>
      </p:sp>
      <p:sp>
        <p:nvSpPr>
          <p:cNvPr id="96" name="Zaoblený obdélník 43">
            <a:extLst>
              <a:ext uri="{FF2B5EF4-FFF2-40B4-BE49-F238E27FC236}">
                <a16:creationId xmlns:a16="http://schemas.microsoft.com/office/drawing/2014/main" id="{5E68477A-B990-4DC1-A1A0-28970D6D49BB}"/>
              </a:ext>
            </a:extLst>
          </p:cNvPr>
          <p:cNvSpPr/>
          <p:nvPr/>
        </p:nvSpPr>
        <p:spPr>
          <a:xfrm>
            <a:off x="5422930" y="1120505"/>
            <a:ext cx="5916353" cy="388800"/>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bg1"/>
                </a:solidFill>
              </a:rPr>
              <a:t>Průměrný podíl otce na péči o děti a domácnost (TOP 5)</a:t>
            </a:r>
          </a:p>
        </p:txBody>
      </p:sp>
      <p:sp>
        <p:nvSpPr>
          <p:cNvPr id="18" name="TextovéPole 17">
            <a:extLst>
              <a:ext uri="{FF2B5EF4-FFF2-40B4-BE49-F238E27FC236}">
                <a16:creationId xmlns:a16="http://schemas.microsoft.com/office/drawing/2014/main" id="{C16F4F6A-CD56-41B4-9F80-F673C67E32DF}"/>
              </a:ext>
            </a:extLst>
          </p:cNvPr>
          <p:cNvSpPr txBox="1"/>
          <p:nvPr/>
        </p:nvSpPr>
        <p:spPr>
          <a:xfrm>
            <a:off x="3408751" y="4220444"/>
            <a:ext cx="1675459" cy="253916"/>
          </a:xfrm>
          <a:prstGeom prst="rect">
            <a:avLst/>
          </a:prstGeom>
          <a:noFill/>
        </p:spPr>
        <p:txBody>
          <a:bodyPr wrap="none" rtlCol="0">
            <a:spAutoFit/>
          </a:bodyPr>
          <a:lstStyle/>
          <a:p>
            <a:r>
              <a:rPr lang="cs-CZ" sz="1050" i="1" dirty="0"/>
              <a:t>Základ: Celý vzorek, N=839</a:t>
            </a:r>
          </a:p>
        </p:txBody>
      </p:sp>
      <p:sp>
        <p:nvSpPr>
          <p:cNvPr id="99" name="TextovéPole 98">
            <a:extLst>
              <a:ext uri="{FF2B5EF4-FFF2-40B4-BE49-F238E27FC236}">
                <a16:creationId xmlns:a16="http://schemas.microsoft.com/office/drawing/2014/main" id="{068524A1-78A1-452C-9DCC-2396CD5920C6}"/>
              </a:ext>
            </a:extLst>
          </p:cNvPr>
          <p:cNvSpPr txBox="1"/>
          <p:nvPr/>
        </p:nvSpPr>
        <p:spPr>
          <a:xfrm>
            <a:off x="8180069" y="4074280"/>
            <a:ext cx="3122971" cy="415498"/>
          </a:xfrm>
          <a:prstGeom prst="rect">
            <a:avLst/>
          </a:prstGeom>
          <a:noFill/>
        </p:spPr>
        <p:txBody>
          <a:bodyPr wrap="none" rtlCol="0">
            <a:spAutoFit/>
          </a:bodyPr>
          <a:lstStyle/>
          <a:p>
            <a:r>
              <a:rPr lang="cs-CZ" sz="1050" i="1" dirty="0"/>
              <a:t>Základ: Celý vzorek (když byli děti malé), N=839;</a:t>
            </a:r>
          </a:p>
          <a:p>
            <a:r>
              <a:rPr lang="cs-CZ" sz="1050" i="1" dirty="0"/>
              <a:t>Ti, kterých se daná činnost týká (současnost), N=různé</a:t>
            </a:r>
          </a:p>
        </p:txBody>
      </p:sp>
      <p:sp>
        <p:nvSpPr>
          <p:cNvPr id="19" name="TextovéPole 18">
            <a:extLst>
              <a:ext uri="{FF2B5EF4-FFF2-40B4-BE49-F238E27FC236}">
                <a16:creationId xmlns:a16="http://schemas.microsoft.com/office/drawing/2014/main" id="{8D1500B4-1D10-4EBE-9779-E562D5668A7A}"/>
              </a:ext>
            </a:extLst>
          </p:cNvPr>
          <p:cNvSpPr txBox="1"/>
          <p:nvPr/>
        </p:nvSpPr>
        <p:spPr>
          <a:xfrm>
            <a:off x="9114688" y="2812089"/>
            <a:ext cx="1955985" cy="261610"/>
          </a:xfrm>
          <a:prstGeom prst="rect">
            <a:avLst/>
          </a:prstGeom>
          <a:noFill/>
        </p:spPr>
        <p:txBody>
          <a:bodyPr wrap="none" rtlCol="0">
            <a:spAutoFit/>
          </a:bodyPr>
          <a:lstStyle/>
          <a:p>
            <a:r>
              <a:rPr lang="cs-CZ" sz="1100" b="1" dirty="0"/>
              <a:t>Zajišťování rodinné dovolené</a:t>
            </a:r>
          </a:p>
        </p:txBody>
      </p:sp>
      <p:sp>
        <p:nvSpPr>
          <p:cNvPr id="102" name="TextovéPole 101">
            <a:extLst>
              <a:ext uri="{FF2B5EF4-FFF2-40B4-BE49-F238E27FC236}">
                <a16:creationId xmlns:a16="http://schemas.microsoft.com/office/drawing/2014/main" id="{C4D17B62-9637-4E5C-BA46-BE54A0A9CF9A}"/>
              </a:ext>
            </a:extLst>
          </p:cNvPr>
          <p:cNvSpPr txBox="1"/>
          <p:nvPr/>
        </p:nvSpPr>
        <p:spPr>
          <a:xfrm>
            <a:off x="6010201" y="3521666"/>
            <a:ext cx="779381" cy="261610"/>
          </a:xfrm>
          <a:prstGeom prst="rect">
            <a:avLst/>
          </a:prstGeom>
          <a:noFill/>
        </p:spPr>
        <p:txBody>
          <a:bodyPr wrap="none" rtlCol="0">
            <a:spAutoFit/>
          </a:bodyPr>
          <a:lstStyle/>
          <a:p>
            <a:r>
              <a:rPr lang="cs-CZ" sz="1100" b="1" dirty="0"/>
              <a:t>Procházky</a:t>
            </a:r>
          </a:p>
        </p:txBody>
      </p:sp>
      <p:sp>
        <p:nvSpPr>
          <p:cNvPr id="103" name="TextovéPole 102">
            <a:extLst>
              <a:ext uri="{FF2B5EF4-FFF2-40B4-BE49-F238E27FC236}">
                <a16:creationId xmlns:a16="http://schemas.microsoft.com/office/drawing/2014/main" id="{A8AD13B9-5287-4BE1-9535-332993FBCA6A}"/>
              </a:ext>
            </a:extLst>
          </p:cNvPr>
          <p:cNvSpPr txBox="1"/>
          <p:nvPr/>
        </p:nvSpPr>
        <p:spPr>
          <a:xfrm>
            <a:off x="6268639" y="2084384"/>
            <a:ext cx="503664" cy="261610"/>
          </a:xfrm>
          <a:prstGeom prst="rect">
            <a:avLst/>
          </a:prstGeom>
          <a:noFill/>
        </p:spPr>
        <p:txBody>
          <a:bodyPr wrap="none" rtlCol="0">
            <a:spAutoFit/>
          </a:bodyPr>
          <a:lstStyle/>
          <a:p>
            <a:r>
              <a:rPr lang="cs-CZ" sz="1100" b="1" dirty="0"/>
              <a:t>Hraní</a:t>
            </a:r>
          </a:p>
        </p:txBody>
      </p:sp>
      <p:sp>
        <p:nvSpPr>
          <p:cNvPr id="104" name="TextovéPole 103">
            <a:extLst>
              <a:ext uri="{FF2B5EF4-FFF2-40B4-BE49-F238E27FC236}">
                <a16:creationId xmlns:a16="http://schemas.microsoft.com/office/drawing/2014/main" id="{32CED246-80E3-40F5-84DB-673C56C87B77}"/>
              </a:ext>
            </a:extLst>
          </p:cNvPr>
          <p:cNvSpPr txBox="1"/>
          <p:nvPr/>
        </p:nvSpPr>
        <p:spPr>
          <a:xfrm>
            <a:off x="6131827" y="2439424"/>
            <a:ext cx="649537" cy="261610"/>
          </a:xfrm>
          <a:prstGeom prst="rect">
            <a:avLst/>
          </a:prstGeom>
          <a:noFill/>
        </p:spPr>
        <p:txBody>
          <a:bodyPr wrap="none" rtlCol="0">
            <a:spAutoFit/>
          </a:bodyPr>
          <a:lstStyle/>
          <a:p>
            <a:r>
              <a:rPr lang="cs-CZ" sz="1100" b="1" dirty="0"/>
              <a:t>Mazlení</a:t>
            </a:r>
          </a:p>
        </p:txBody>
      </p:sp>
      <p:sp>
        <p:nvSpPr>
          <p:cNvPr id="105" name="TextovéPole 104">
            <a:extLst>
              <a:ext uri="{FF2B5EF4-FFF2-40B4-BE49-F238E27FC236}">
                <a16:creationId xmlns:a16="http://schemas.microsoft.com/office/drawing/2014/main" id="{AD283848-E846-497E-8BDE-0E50175A5381}"/>
              </a:ext>
            </a:extLst>
          </p:cNvPr>
          <p:cNvSpPr txBox="1"/>
          <p:nvPr/>
        </p:nvSpPr>
        <p:spPr>
          <a:xfrm>
            <a:off x="6055586" y="2810022"/>
            <a:ext cx="723275" cy="261610"/>
          </a:xfrm>
          <a:prstGeom prst="rect">
            <a:avLst/>
          </a:prstGeom>
          <a:noFill/>
        </p:spPr>
        <p:txBody>
          <a:bodyPr wrap="none" rtlCol="0">
            <a:spAutoFit/>
          </a:bodyPr>
          <a:lstStyle/>
          <a:p>
            <a:r>
              <a:rPr lang="cs-CZ" sz="1100" b="1" dirty="0"/>
              <a:t>Uspávání</a:t>
            </a:r>
          </a:p>
        </p:txBody>
      </p:sp>
      <p:sp>
        <p:nvSpPr>
          <p:cNvPr id="106" name="TextovéPole 105">
            <a:extLst>
              <a:ext uri="{FF2B5EF4-FFF2-40B4-BE49-F238E27FC236}">
                <a16:creationId xmlns:a16="http://schemas.microsoft.com/office/drawing/2014/main" id="{8075F203-3DDA-4A65-A027-158561E6FCE8}"/>
              </a:ext>
            </a:extLst>
          </p:cNvPr>
          <p:cNvSpPr txBox="1"/>
          <p:nvPr/>
        </p:nvSpPr>
        <p:spPr>
          <a:xfrm>
            <a:off x="6125784" y="3179369"/>
            <a:ext cx="667170" cy="261610"/>
          </a:xfrm>
          <a:prstGeom prst="rect">
            <a:avLst/>
          </a:prstGeom>
          <a:noFill/>
        </p:spPr>
        <p:txBody>
          <a:bodyPr wrap="none" rtlCol="0">
            <a:spAutoFit/>
          </a:bodyPr>
          <a:lstStyle/>
          <a:p>
            <a:r>
              <a:rPr lang="cs-CZ" sz="1100" b="1" dirty="0"/>
              <a:t>Koupání</a:t>
            </a:r>
          </a:p>
        </p:txBody>
      </p:sp>
      <p:sp>
        <p:nvSpPr>
          <p:cNvPr id="107" name="TextovéPole 106">
            <a:extLst>
              <a:ext uri="{FF2B5EF4-FFF2-40B4-BE49-F238E27FC236}">
                <a16:creationId xmlns:a16="http://schemas.microsoft.com/office/drawing/2014/main" id="{3AF05CD1-84CD-4BE3-BA3B-78F6E895608E}"/>
              </a:ext>
            </a:extLst>
          </p:cNvPr>
          <p:cNvSpPr txBox="1"/>
          <p:nvPr/>
        </p:nvSpPr>
        <p:spPr>
          <a:xfrm>
            <a:off x="9110229" y="3528033"/>
            <a:ext cx="2068195" cy="261610"/>
          </a:xfrm>
          <a:prstGeom prst="rect">
            <a:avLst/>
          </a:prstGeom>
          <a:noFill/>
        </p:spPr>
        <p:txBody>
          <a:bodyPr wrap="none" rtlCol="0">
            <a:spAutoFit/>
          </a:bodyPr>
          <a:lstStyle/>
          <a:p>
            <a:r>
              <a:rPr lang="cs-CZ" sz="1100" b="1" dirty="0"/>
              <a:t>Vymýšlení programu na víkend</a:t>
            </a:r>
          </a:p>
        </p:txBody>
      </p:sp>
      <p:sp>
        <p:nvSpPr>
          <p:cNvPr id="108" name="TextovéPole 107">
            <a:extLst>
              <a:ext uri="{FF2B5EF4-FFF2-40B4-BE49-F238E27FC236}">
                <a16:creationId xmlns:a16="http://schemas.microsoft.com/office/drawing/2014/main" id="{ACED7C51-07A8-4CA4-8D14-2D6A4745B6DA}"/>
              </a:ext>
            </a:extLst>
          </p:cNvPr>
          <p:cNvSpPr txBox="1"/>
          <p:nvPr/>
        </p:nvSpPr>
        <p:spPr>
          <a:xfrm>
            <a:off x="9116960" y="2455275"/>
            <a:ext cx="1854995" cy="261610"/>
          </a:xfrm>
          <a:prstGeom prst="rect">
            <a:avLst/>
          </a:prstGeom>
          <a:noFill/>
        </p:spPr>
        <p:txBody>
          <a:bodyPr wrap="none" rtlCol="0">
            <a:spAutoFit/>
          </a:bodyPr>
          <a:lstStyle/>
          <a:p>
            <a:r>
              <a:rPr lang="cs-CZ" sz="1100" b="1" dirty="0"/>
              <a:t>Nákupy sportovních potřeb</a:t>
            </a:r>
          </a:p>
        </p:txBody>
      </p:sp>
      <p:sp>
        <p:nvSpPr>
          <p:cNvPr id="109" name="TextovéPole 108">
            <a:extLst>
              <a:ext uri="{FF2B5EF4-FFF2-40B4-BE49-F238E27FC236}">
                <a16:creationId xmlns:a16="http://schemas.microsoft.com/office/drawing/2014/main" id="{75A00793-3600-49F0-81F4-3647334B6AD6}"/>
              </a:ext>
            </a:extLst>
          </p:cNvPr>
          <p:cNvSpPr txBox="1"/>
          <p:nvPr/>
        </p:nvSpPr>
        <p:spPr>
          <a:xfrm>
            <a:off x="9116042" y="3166261"/>
            <a:ext cx="2146742" cy="261610"/>
          </a:xfrm>
          <a:prstGeom prst="rect">
            <a:avLst/>
          </a:prstGeom>
          <a:noFill/>
        </p:spPr>
        <p:txBody>
          <a:bodyPr wrap="none" rtlCol="0">
            <a:spAutoFit/>
          </a:bodyPr>
          <a:lstStyle/>
          <a:p>
            <a:r>
              <a:rPr lang="cs-CZ" sz="1100" b="1" dirty="0"/>
              <a:t>Vymýšlení a realizace sport. akcí</a:t>
            </a:r>
          </a:p>
        </p:txBody>
      </p:sp>
      <p:sp>
        <p:nvSpPr>
          <p:cNvPr id="110" name="TextovéPole 109">
            <a:extLst>
              <a:ext uri="{FF2B5EF4-FFF2-40B4-BE49-F238E27FC236}">
                <a16:creationId xmlns:a16="http://schemas.microsoft.com/office/drawing/2014/main" id="{43835A1B-A2EF-4B0A-B670-76FD1A2008F3}"/>
              </a:ext>
            </a:extLst>
          </p:cNvPr>
          <p:cNvSpPr txBox="1"/>
          <p:nvPr/>
        </p:nvSpPr>
        <p:spPr>
          <a:xfrm>
            <a:off x="9110842" y="2101103"/>
            <a:ext cx="1829347" cy="261610"/>
          </a:xfrm>
          <a:prstGeom prst="rect">
            <a:avLst/>
          </a:prstGeom>
          <a:noFill/>
        </p:spPr>
        <p:txBody>
          <a:bodyPr wrap="none" rtlCol="0">
            <a:spAutoFit/>
          </a:bodyPr>
          <a:lstStyle/>
          <a:p>
            <a:r>
              <a:rPr lang="cs-CZ" sz="1100" b="1" dirty="0"/>
              <a:t>Finanční zabezpečení rodiny</a:t>
            </a:r>
          </a:p>
        </p:txBody>
      </p:sp>
      <p:sp>
        <p:nvSpPr>
          <p:cNvPr id="111" name="Zaoblený obdélník 43">
            <a:extLst>
              <a:ext uri="{FF2B5EF4-FFF2-40B4-BE49-F238E27FC236}">
                <a16:creationId xmlns:a16="http://schemas.microsoft.com/office/drawing/2014/main" id="{8E63309C-6C40-411A-8705-5C672B33B566}"/>
              </a:ext>
            </a:extLst>
          </p:cNvPr>
          <p:cNvSpPr/>
          <p:nvPr/>
        </p:nvSpPr>
        <p:spPr>
          <a:xfrm>
            <a:off x="1067420" y="4491455"/>
            <a:ext cx="4048919" cy="1904765"/>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00" dirty="0">
                <a:solidFill>
                  <a:schemeClr val="bg1"/>
                </a:solidFill>
              </a:rPr>
              <a:t>Jak jsou spokojeni</a:t>
            </a:r>
          </a:p>
          <a:p>
            <a:r>
              <a:rPr lang="cs-CZ" sz="1600" dirty="0">
                <a:solidFill>
                  <a:schemeClr val="bg1"/>
                </a:solidFill>
              </a:rPr>
              <a:t>s množstvím času,</a:t>
            </a:r>
          </a:p>
          <a:p>
            <a:r>
              <a:rPr lang="cs-CZ" sz="1600" dirty="0">
                <a:solidFill>
                  <a:schemeClr val="bg1"/>
                </a:solidFill>
              </a:rPr>
              <a:t>který tráví s dětmi</a:t>
            </a:r>
          </a:p>
        </p:txBody>
      </p:sp>
      <p:pic>
        <p:nvPicPr>
          <p:cNvPr id="112" name="Obrázek 111">
            <a:extLst>
              <a:ext uri="{FF2B5EF4-FFF2-40B4-BE49-F238E27FC236}">
                <a16:creationId xmlns:a16="http://schemas.microsoft.com/office/drawing/2014/main" id="{82096425-3F2A-422F-92E4-D05D15A59CF7}"/>
              </a:ext>
            </a:extLst>
          </p:cNvPr>
          <p:cNvPicPr>
            <a:picLocks noChangeAspect="1"/>
          </p:cNvPicPr>
          <p:nvPr/>
        </p:nvPicPr>
        <p:blipFill rotWithShape="1">
          <a:blip r:embed="rId5"/>
          <a:srcRect l="4542" t="45512" r="71111" b="21121"/>
          <a:stretch/>
        </p:blipFill>
        <p:spPr>
          <a:xfrm>
            <a:off x="2469431" y="4631287"/>
            <a:ext cx="2629816" cy="1695054"/>
          </a:xfrm>
          <a:prstGeom prst="rect">
            <a:avLst/>
          </a:prstGeom>
        </p:spPr>
      </p:pic>
      <p:sp>
        <p:nvSpPr>
          <p:cNvPr id="113" name="TextovéPole 112">
            <a:extLst>
              <a:ext uri="{FF2B5EF4-FFF2-40B4-BE49-F238E27FC236}">
                <a16:creationId xmlns:a16="http://schemas.microsoft.com/office/drawing/2014/main" id="{1A913436-2480-4B17-9761-2C339AD35380}"/>
              </a:ext>
            </a:extLst>
          </p:cNvPr>
          <p:cNvSpPr txBox="1"/>
          <p:nvPr/>
        </p:nvSpPr>
        <p:spPr>
          <a:xfrm>
            <a:off x="3383113" y="6137426"/>
            <a:ext cx="1675459" cy="253916"/>
          </a:xfrm>
          <a:prstGeom prst="rect">
            <a:avLst/>
          </a:prstGeom>
          <a:noFill/>
        </p:spPr>
        <p:txBody>
          <a:bodyPr wrap="none" rtlCol="0">
            <a:spAutoFit/>
          </a:bodyPr>
          <a:lstStyle/>
          <a:p>
            <a:r>
              <a:rPr lang="cs-CZ" sz="1050" i="1" dirty="0">
                <a:solidFill>
                  <a:schemeClr val="bg1"/>
                </a:solidFill>
              </a:rPr>
              <a:t>Základ: Celý vzorek, N=839</a:t>
            </a:r>
          </a:p>
        </p:txBody>
      </p:sp>
      <p:sp>
        <p:nvSpPr>
          <p:cNvPr id="21" name="Obdélník 20">
            <a:extLst>
              <a:ext uri="{FF2B5EF4-FFF2-40B4-BE49-F238E27FC236}">
                <a16:creationId xmlns:a16="http://schemas.microsoft.com/office/drawing/2014/main" id="{3A5CAAC6-7A13-4881-ACF4-04B4C3764FA1}"/>
              </a:ext>
            </a:extLst>
          </p:cNvPr>
          <p:cNvSpPr/>
          <p:nvPr/>
        </p:nvSpPr>
        <p:spPr>
          <a:xfrm>
            <a:off x="3741458" y="5294853"/>
            <a:ext cx="636713" cy="369332"/>
          </a:xfrm>
          <a:prstGeom prst="rect">
            <a:avLst/>
          </a:prstGeom>
        </p:spPr>
        <p:txBody>
          <a:bodyPr wrap="none">
            <a:spAutoFit/>
          </a:bodyPr>
          <a:lstStyle/>
          <a:p>
            <a:r>
              <a:rPr lang="cs-CZ" dirty="0">
                <a:solidFill>
                  <a:schemeClr val="bg1"/>
                </a:solidFill>
              </a:rPr>
              <a:t>70 %</a:t>
            </a:r>
            <a:endParaRPr lang="cs-CZ" dirty="0"/>
          </a:p>
        </p:txBody>
      </p:sp>
      <p:sp>
        <p:nvSpPr>
          <p:cNvPr id="114" name="Zaoblený obdélník 43">
            <a:extLst>
              <a:ext uri="{FF2B5EF4-FFF2-40B4-BE49-F238E27FC236}">
                <a16:creationId xmlns:a16="http://schemas.microsoft.com/office/drawing/2014/main" id="{9C3074A3-38D5-4D36-88C8-04392F119E7F}"/>
              </a:ext>
            </a:extLst>
          </p:cNvPr>
          <p:cNvSpPr/>
          <p:nvPr/>
        </p:nvSpPr>
        <p:spPr>
          <a:xfrm>
            <a:off x="5422930" y="4489310"/>
            <a:ext cx="5916353" cy="1904765"/>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00" dirty="0">
                <a:solidFill>
                  <a:schemeClr val="bg1"/>
                </a:solidFill>
              </a:rPr>
              <a:t>TOP 3 problémy</a:t>
            </a:r>
          </a:p>
          <a:p>
            <a:r>
              <a:rPr lang="cs-CZ" sz="1600" dirty="0">
                <a:solidFill>
                  <a:schemeClr val="bg1"/>
                </a:solidFill>
              </a:rPr>
              <a:t>při slaďování</a:t>
            </a:r>
          </a:p>
          <a:p>
            <a:r>
              <a:rPr lang="cs-CZ" sz="1600" dirty="0">
                <a:solidFill>
                  <a:schemeClr val="bg1"/>
                </a:solidFill>
              </a:rPr>
              <a:t>práce a rodiny</a:t>
            </a:r>
          </a:p>
        </p:txBody>
      </p:sp>
      <p:sp>
        <p:nvSpPr>
          <p:cNvPr id="115" name="TextovéPole 114">
            <a:extLst>
              <a:ext uri="{FF2B5EF4-FFF2-40B4-BE49-F238E27FC236}">
                <a16:creationId xmlns:a16="http://schemas.microsoft.com/office/drawing/2014/main" id="{C175CF01-AF1F-4B0C-9B0E-580D54B76DA7}"/>
              </a:ext>
            </a:extLst>
          </p:cNvPr>
          <p:cNvSpPr txBox="1"/>
          <p:nvPr/>
        </p:nvSpPr>
        <p:spPr>
          <a:xfrm>
            <a:off x="9656283" y="6135586"/>
            <a:ext cx="1645002" cy="253916"/>
          </a:xfrm>
          <a:prstGeom prst="rect">
            <a:avLst/>
          </a:prstGeom>
          <a:noFill/>
        </p:spPr>
        <p:txBody>
          <a:bodyPr wrap="none" rtlCol="0">
            <a:spAutoFit/>
          </a:bodyPr>
          <a:lstStyle/>
          <a:p>
            <a:r>
              <a:rPr lang="cs-CZ" sz="1050" i="1" dirty="0">
                <a:solidFill>
                  <a:schemeClr val="bg1"/>
                </a:solidFill>
              </a:rPr>
              <a:t>Základ: Celý vzorek, N=839</a:t>
            </a:r>
          </a:p>
        </p:txBody>
      </p:sp>
      <p:pic>
        <p:nvPicPr>
          <p:cNvPr id="119" name="Obrázek 118">
            <a:extLst>
              <a:ext uri="{FF2B5EF4-FFF2-40B4-BE49-F238E27FC236}">
                <a16:creationId xmlns:a16="http://schemas.microsoft.com/office/drawing/2014/main" id="{776A8077-E36F-491C-84A3-9E542EB1FA61}"/>
              </a:ext>
            </a:extLst>
          </p:cNvPr>
          <p:cNvPicPr>
            <a:picLocks noChangeAspect="1"/>
          </p:cNvPicPr>
          <p:nvPr/>
        </p:nvPicPr>
        <p:blipFill rotWithShape="1">
          <a:blip r:embed="rId6"/>
          <a:srcRect l="5726" t="39504" r="64971" b="44291"/>
          <a:stretch/>
        </p:blipFill>
        <p:spPr>
          <a:xfrm>
            <a:off x="7077966" y="4936889"/>
            <a:ext cx="3164619" cy="823222"/>
          </a:xfrm>
          <a:prstGeom prst="rect">
            <a:avLst/>
          </a:prstGeom>
        </p:spPr>
      </p:pic>
      <p:sp>
        <p:nvSpPr>
          <p:cNvPr id="27" name="TextovéPole 26">
            <a:extLst>
              <a:ext uri="{FF2B5EF4-FFF2-40B4-BE49-F238E27FC236}">
                <a16:creationId xmlns:a16="http://schemas.microsoft.com/office/drawing/2014/main" id="{710F6B81-9E3E-423A-AC5E-12C05E359CD9}"/>
              </a:ext>
            </a:extLst>
          </p:cNvPr>
          <p:cNvSpPr txBox="1"/>
          <p:nvPr/>
        </p:nvSpPr>
        <p:spPr>
          <a:xfrm>
            <a:off x="7295464" y="5764290"/>
            <a:ext cx="567784" cy="261610"/>
          </a:xfrm>
          <a:prstGeom prst="rect">
            <a:avLst/>
          </a:prstGeom>
          <a:noFill/>
        </p:spPr>
        <p:txBody>
          <a:bodyPr wrap="none" rtlCol="0">
            <a:spAutoFit/>
          </a:bodyPr>
          <a:lstStyle/>
          <a:p>
            <a:pPr algn="ctr"/>
            <a:r>
              <a:rPr lang="cs-CZ" sz="1100" b="1" dirty="0">
                <a:solidFill>
                  <a:schemeClr val="bg1"/>
                </a:solidFill>
              </a:rPr>
              <a:t>Peníze</a:t>
            </a:r>
          </a:p>
        </p:txBody>
      </p:sp>
      <p:sp>
        <p:nvSpPr>
          <p:cNvPr id="120" name="TextovéPole 119">
            <a:extLst>
              <a:ext uri="{FF2B5EF4-FFF2-40B4-BE49-F238E27FC236}">
                <a16:creationId xmlns:a16="http://schemas.microsoft.com/office/drawing/2014/main" id="{DE971A9C-ED09-44D3-91F7-F1A292267B7F}"/>
              </a:ext>
            </a:extLst>
          </p:cNvPr>
          <p:cNvSpPr txBox="1"/>
          <p:nvPr/>
        </p:nvSpPr>
        <p:spPr>
          <a:xfrm>
            <a:off x="8417085" y="5772193"/>
            <a:ext cx="385042" cy="261610"/>
          </a:xfrm>
          <a:prstGeom prst="rect">
            <a:avLst/>
          </a:prstGeom>
          <a:noFill/>
        </p:spPr>
        <p:txBody>
          <a:bodyPr wrap="none" rtlCol="0">
            <a:spAutoFit/>
          </a:bodyPr>
          <a:lstStyle/>
          <a:p>
            <a:pPr algn="ctr"/>
            <a:r>
              <a:rPr lang="cs-CZ" sz="1100" b="1" dirty="0">
                <a:solidFill>
                  <a:schemeClr val="bg1"/>
                </a:solidFill>
              </a:rPr>
              <a:t>Čas</a:t>
            </a:r>
          </a:p>
        </p:txBody>
      </p:sp>
      <p:sp>
        <p:nvSpPr>
          <p:cNvPr id="121" name="TextovéPole 120">
            <a:extLst>
              <a:ext uri="{FF2B5EF4-FFF2-40B4-BE49-F238E27FC236}">
                <a16:creationId xmlns:a16="http://schemas.microsoft.com/office/drawing/2014/main" id="{78787F9D-EDF6-439C-B8BF-38C196052DAC}"/>
              </a:ext>
            </a:extLst>
          </p:cNvPr>
          <p:cNvSpPr txBox="1"/>
          <p:nvPr/>
        </p:nvSpPr>
        <p:spPr>
          <a:xfrm>
            <a:off x="9254814" y="5764129"/>
            <a:ext cx="987771" cy="430887"/>
          </a:xfrm>
          <a:prstGeom prst="rect">
            <a:avLst/>
          </a:prstGeom>
          <a:noFill/>
        </p:spPr>
        <p:txBody>
          <a:bodyPr wrap="none" rtlCol="0">
            <a:spAutoFit/>
          </a:bodyPr>
          <a:lstStyle/>
          <a:p>
            <a:pPr algn="ctr"/>
            <a:r>
              <a:rPr lang="cs-CZ" sz="1100" b="1" dirty="0">
                <a:solidFill>
                  <a:schemeClr val="bg1"/>
                </a:solidFill>
              </a:rPr>
              <a:t>Kompromisy/</a:t>
            </a:r>
          </a:p>
          <a:p>
            <a:pPr algn="ctr"/>
            <a:r>
              <a:rPr lang="cs-CZ" sz="1100" b="1" dirty="0">
                <a:solidFill>
                  <a:schemeClr val="bg1"/>
                </a:solidFill>
              </a:rPr>
              <a:t>vytížení</a:t>
            </a:r>
          </a:p>
        </p:txBody>
      </p:sp>
      <p:pic>
        <p:nvPicPr>
          <p:cNvPr id="29" name="Obrázek 28">
            <a:extLst>
              <a:ext uri="{FF2B5EF4-FFF2-40B4-BE49-F238E27FC236}">
                <a16:creationId xmlns:a16="http://schemas.microsoft.com/office/drawing/2014/main" id="{9E827BDD-0A6B-40FF-A45A-06A9C879B0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48699" y="4728020"/>
            <a:ext cx="702808" cy="702808"/>
          </a:xfrm>
          <a:prstGeom prst="rect">
            <a:avLst/>
          </a:prstGeom>
        </p:spPr>
      </p:pic>
      <p:pic>
        <p:nvPicPr>
          <p:cNvPr id="37" name="Obrázek 36">
            <a:extLst>
              <a:ext uri="{FF2B5EF4-FFF2-40B4-BE49-F238E27FC236}">
                <a16:creationId xmlns:a16="http://schemas.microsoft.com/office/drawing/2014/main" id="{B142435E-7010-458A-B335-A418B78C3A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71771" y="4724031"/>
            <a:ext cx="447492" cy="447492"/>
          </a:xfrm>
          <a:prstGeom prst="rect">
            <a:avLst/>
          </a:prstGeom>
        </p:spPr>
      </p:pic>
      <p:pic>
        <p:nvPicPr>
          <p:cNvPr id="39" name="Obrázek 38">
            <a:extLst>
              <a:ext uri="{FF2B5EF4-FFF2-40B4-BE49-F238E27FC236}">
                <a16:creationId xmlns:a16="http://schemas.microsoft.com/office/drawing/2014/main" id="{58FA384E-ED3A-44E6-906C-E926682370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33883" y="4585063"/>
            <a:ext cx="511662" cy="511662"/>
          </a:xfrm>
          <a:prstGeom prst="rect">
            <a:avLst/>
          </a:prstGeom>
        </p:spPr>
      </p:pic>
      <p:sp>
        <p:nvSpPr>
          <p:cNvPr id="65" name="Řečová bublina: obdélníkový bublinový popisek se zakulacenými rohy 64">
            <a:extLst>
              <a:ext uri="{FF2B5EF4-FFF2-40B4-BE49-F238E27FC236}">
                <a16:creationId xmlns:a16="http://schemas.microsoft.com/office/drawing/2014/main" id="{C459CB30-DA0E-44CA-9D57-57D016E50EB2}"/>
              </a:ext>
            </a:extLst>
          </p:cNvPr>
          <p:cNvSpPr/>
          <p:nvPr/>
        </p:nvSpPr>
        <p:spPr>
          <a:xfrm>
            <a:off x="2443503" y="1673061"/>
            <a:ext cx="1384419" cy="446453"/>
          </a:xfrm>
          <a:prstGeom prst="wedgeRoundRectCallout">
            <a:avLst>
              <a:gd name="adj1" fmla="val -308"/>
              <a:gd name="adj2" fmla="val 96377"/>
              <a:gd name="adj3" fmla="val 16667"/>
            </a:avLst>
          </a:prstGeom>
          <a:noFill/>
          <a:ln w="38100">
            <a:solidFill>
              <a:srgbClr val="B21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solidFill>
                  <a:schemeClr val="tx1"/>
                </a:solidFill>
              </a:rPr>
              <a:t>Mnohem nižší (více než 2x)</a:t>
            </a:r>
          </a:p>
        </p:txBody>
      </p:sp>
      <p:pic>
        <p:nvPicPr>
          <p:cNvPr id="64" name="Obrázek 63">
            <a:extLst>
              <a:ext uri="{FF2B5EF4-FFF2-40B4-BE49-F238E27FC236}">
                <a16:creationId xmlns:a16="http://schemas.microsoft.com/office/drawing/2014/main" id="{93010396-DBC5-44D9-90EF-060030CB0238}"/>
              </a:ext>
            </a:extLst>
          </p:cNvPr>
          <p:cNvPicPr>
            <a:picLocks noChangeAspect="1"/>
          </p:cNvPicPr>
          <p:nvPr/>
        </p:nvPicPr>
        <p:blipFill rotWithShape="1">
          <a:blip r:embed="rId10"/>
          <a:srcRect l="967" t="39135" r="67995" b="19769"/>
          <a:stretch/>
        </p:blipFill>
        <p:spPr>
          <a:xfrm>
            <a:off x="929216" y="2078185"/>
            <a:ext cx="3352564" cy="2087694"/>
          </a:xfrm>
          <a:prstGeom prst="rect">
            <a:avLst/>
          </a:prstGeom>
        </p:spPr>
      </p:pic>
      <p:sp>
        <p:nvSpPr>
          <p:cNvPr id="125" name="TextovéPole 124">
            <a:extLst>
              <a:ext uri="{FF2B5EF4-FFF2-40B4-BE49-F238E27FC236}">
                <a16:creationId xmlns:a16="http://schemas.microsoft.com/office/drawing/2014/main" id="{79A8E1A7-586D-4FEC-9D80-08673EBA2505}"/>
              </a:ext>
            </a:extLst>
          </p:cNvPr>
          <p:cNvSpPr txBox="1"/>
          <p:nvPr/>
        </p:nvSpPr>
        <p:spPr>
          <a:xfrm>
            <a:off x="3853664" y="4505507"/>
            <a:ext cx="1148071" cy="253916"/>
          </a:xfrm>
          <a:prstGeom prst="rect">
            <a:avLst/>
          </a:prstGeom>
          <a:noFill/>
        </p:spPr>
        <p:txBody>
          <a:bodyPr wrap="none" rtlCol="0">
            <a:spAutoFit/>
          </a:bodyPr>
          <a:lstStyle/>
          <a:p>
            <a:r>
              <a:rPr lang="cs-CZ" sz="1050" i="1" dirty="0">
                <a:solidFill>
                  <a:schemeClr val="bg1"/>
                </a:solidFill>
              </a:rPr>
              <a:t>Určitě + spíše ano</a:t>
            </a:r>
          </a:p>
        </p:txBody>
      </p:sp>
    </p:spTree>
    <p:extLst>
      <p:ext uri="{BB962C8B-B14F-4D97-AF65-F5344CB8AC3E}">
        <p14:creationId xmlns:p14="http://schemas.microsoft.com/office/powerpoint/2010/main" val="166926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Obrázek 36">
            <a:extLst>
              <a:ext uri="{FF2B5EF4-FFF2-40B4-BE49-F238E27FC236}">
                <a16:creationId xmlns:a16="http://schemas.microsoft.com/office/drawing/2014/main" id="{718EED13-E4DF-426B-BEC0-9E1BC23D3319}"/>
              </a:ext>
            </a:extLst>
          </p:cNvPr>
          <p:cNvPicPr>
            <a:picLocks noChangeAspect="1"/>
          </p:cNvPicPr>
          <p:nvPr/>
        </p:nvPicPr>
        <p:blipFill rotWithShape="1">
          <a:blip r:embed="rId2"/>
          <a:srcRect l="768" t="24735" r="44160" b="40048"/>
          <a:stretch/>
        </p:blipFill>
        <p:spPr>
          <a:xfrm>
            <a:off x="5656353" y="4784536"/>
            <a:ext cx="5947575" cy="1789044"/>
          </a:xfrm>
          <a:prstGeom prst="rect">
            <a:avLst/>
          </a:prstGeom>
        </p:spPr>
      </p:pic>
      <p:sp>
        <p:nvSpPr>
          <p:cNvPr id="24" name="Zaoblený obdélník 43">
            <a:extLst>
              <a:ext uri="{FF2B5EF4-FFF2-40B4-BE49-F238E27FC236}">
                <a16:creationId xmlns:a16="http://schemas.microsoft.com/office/drawing/2014/main" id="{F118EEE1-20CB-48C1-A93C-25A892745455}"/>
              </a:ext>
            </a:extLst>
          </p:cNvPr>
          <p:cNvSpPr/>
          <p:nvPr/>
        </p:nvSpPr>
        <p:spPr>
          <a:xfrm>
            <a:off x="5146417" y="1138519"/>
            <a:ext cx="6426182" cy="3134378"/>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bg1"/>
                </a:solidFill>
              </a:rPr>
              <a:t>Jaké rady by zaměstnaní otcové uvítali (TOP 3)</a:t>
            </a: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a:p>
            <a:pPr algn="ctr"/>
            <a:endParaRPr lang="cs-CZ" sz="1600" dirty="0">
              <a:solidFill>
                <a:schemeClr val="bg1"/>
              </a:solidFill>
            </a:endParaRPr>
          </a:p>
        </p:txBody>
      </p:sp>
      <p:sp>
        <p:nvSpPr>
          <p:cNvPr id="23" name="Zaoblený obdélník 43">
            <a:extLst>
              <a:ext uri="{FF2B5EF4-FFF2-40B4-BE49-F238E27FC236}">
                <a16:creationId xmlns:a16="http://schemas.microsoft.com/office/drawing/2014/main" id="{A57ED55A-50E9-497C-9B09-F8E45BDE9F43}"/>
              </a:ext>
            </a:extLst>
          </p:cNvPr>
          <p:cNvSpPr/>
          <p:nvPr/>
        </p:nvSpPr>
        <p:spPr>
          <a:xfrm>
            <a:off x="5156080" y="4369960"/>
            <a:ext cx="6417946" cy="2363159"/>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solidFill>
                <a:schemeClr val="bg1"/>
              </a:solidFill>
            </a:endParaRPr>
          </a:p>
        </p:txBody>
      </p:sp>
      <p:sp>
        <p:nvSpPr>
          <p:cNvPr id="20" name="Zaoblený obdélník 43">
            <a:extLst>
              <a:ext uri="{FF2B5EF4-FFF2-40B4-BE49-F238E27FC236}">
                <a16:creationId xmlns:a16="http://schemas.microsoft.com/office/drawing/2014/main" id="{6CCE0EE4-224B-42C3-A5D3-E09658438265}"/>
              </a:ext>
            </a:extLst>
          </p:cNvPr>
          <p:cNvSpPr/>
          <p:nvPr/>
        </p:nvSpPr>
        <p:spPr>
          <a:xfrm>
            <a:off x="5147844" y="4351139"/>
            <a:ext cx="6426182" cy="387699"/>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bg1"/>
                </a:solidFill>
              </a:rPr>
              <a:t>Měl by stát stávající otcovskou rozšířit?</a:t>
            </a:r>
          </a:p>
        </p:txBody>
      </p:sp>
      <p:sp>
        <p:nvSpPr>
          <p:cNvPr id="12" name="Zaoblený obdélník 43">
            <a:extLst>
              <a:ext uri="{FF2B5EF4-FFF2-40B4-BE49-F238E27FC236}">
                <a16:creationId xmlns:a16="http://schemas.microsoft.com/office/drawing/2014/main" id="{3CB71E24-4FBF-43DD-B950-F80D1A30D745}"/>
              </a:ext>
            </a:extLst>
          </p:cNvPr>
          <p:cNvSpPr/>
          <p:nvPr/>
        </p:nvSpPr>
        <p:spPr>
          <a:xfrm>
            <a:off x="1066799" y="4821576"/>
            <a:ext cx="4048919" cy="1904765"/>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600" dirty="0">
                <a:solidFill>
                  <a:schemeClr val="bg1"/>
                </a:solidFill>
              </a:rPr>
              <a:t>Je otcovská dovolená</a:t>
            </a:r>
          </a:p>
          <a:p>
            <a:r>
              <a:rPr lang="cs-CZ" sz="1600" dirty="0">
                <a:solidFill>
                  <a:schemeClr val="bg1"/>
                </a:solidFill>
              </a:rPr>
              <a:t>dobrým prostředkem</a:t>
            </a:r>
          </a:p>
          <a:p>
            <a:r>
              <a:rPr lang="cs-CZ" sz="1600" dirty="0">
                <a:solidFill>
                  <a:schemeClr val="bg1"/>
                </a:solidFill>
              </a:rPr>
              <a:t>pro upevnění pouta</a:t>
            </a:r>
          </a:p>
          <a:p>
            <a:r>
              <a:rPr lang="cs-CZ" sz="1600" dirty="0">
                <a:solidFill>
                  <a:schemeClr val="bg1"/>
                </a:solidFill>
              </a:rPr>
              <a:t>otec – novorozený</a:t>
            </a:r>
          </a:p>
          <a:p>
            <a:r>
              <a:rPr lang="cs-CZ" sz="1600" dirty="0">
                <a:solidFill>
                  <a:schemeClr val="bg1"/>
                </a:solidFill>
              </a:rPr>
              <a:t>potomek?</a:t>
            </a:r>
          </a:p>
        </p:txBody>
      </p:sp>
      <p:pic>
        <p:nvPicPr>
          <p:cNvPr id="17" name="Obrázek 16">
            <a:extLst>
              <a:ext uri="{FF2B5EF4-FFF2-40B4-BE49-F238E27FC236}">
                <a16:creationId xmlns:a16="http://schemas.microsoft.com/office/drawing/2014/main" id="{ACADF2AC-519A-4422-B36D-7B1BA93C0A65}"/>
              </a:ext>
            </a:extLst>
          </p:cNvPr>
          <p:cNvPicPr>
            <a:picLocks noChangeAspect="1"/>
          </p:cNvPicPr>
          <p:nvPr/>
        </p:nvPicPr>
        <p:blipFill rotWithShape="1">
          <a:blip r:embed="rId3"/>
          <a:srcRect t="47000" r="73154"/>
          <a:stretch/>
        </p:blipFill>
        <p:spPr>
          <a:xfrm>
            <a:off x="1970678" y="5033068"/>
            <a:ext cx="2899754" cy="2692400"/>
          </a:xfrm>
          <a:prstGeom prst="rect">
            <a:avLst/>
          </a:prstGeom>
        </p:spPr>
      </p:pic>
      <p:sp>
        <p:nvSpPr>
          <p:cNvPr id="11" name="Zaoblený obdélník 43">
            <a:extLst>
              <a:ext uri="{FF2B5EF4-FFF2-40B4-BE49-F238E27FC236}">
                <a16:creationId xmlns:a16="http://schemas.microsoft.com/office/drawing/2014/main" id="{8EBAEE5C-FD03-4559-97BB-3A4F46573A02}"/>
              </a:ext>
            </a:extLst>
          </p:cNvPr>
          <p:cNvSpPr/>
          <p:nvPr/>
        </p:nvSpPr>
        <p:spPr>
          <a:xfrm>
            <a:off x="1074287" y="1188873"/>
            <a:ext cx="4032448" cy="3711025"/>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dirty="0">
              <a:solidFill>
                <a:schemeClr val="bg1"/>
              </a:solidFill>
            </a:endParaRPr>
          </a:p>
        </p:txBody>
      </p:sp>
      <p:sp>
        <p:nvSpPr>
          <p:cNvPr id="2" name="Nadpis 1">
            <a:extLst>
              <a:ext uri="{FF2B5EF4-FFF2-40B4-BE49-F238E27FC236}">
                <a16:creationId xmlns:a16="http://schemas.microsoft.com/office/drawing/2014/main" id="{731DD213-4714-404A-858E-C80393BAD0E5}"/>
              </a:ext>
            </a:extLst>
          </p:cNvPr>
          <p:cNvSpPr>
            <a:spLocks noGrp="1"/>
          </p:cNvSpPr>
          <p:nvPr>
            <p:ph type="title"/>
          </p:nvPr>
        </p:nvSpPr>
        <p:spPr/>
        <p:txBody>
          <a:bodyPr/>
          <a:lstStyle/>
          <a:p>
            <a:r>
              <a:rPr lang="cs-CZ" dirty="0"/>
              <a:t>Shrnutí</a:t>
            </a:r>
          </a:p>
        </p:txBody>
      </p:sp>
      <p:sp>
        <p:nvSpPr>
          <p:cNvPr id="5" name="Zaoblený obdélník 43">
            <a:extLst>
              <a:ext uri="{FF2B5EF4-FFF2-40B4-BE49-F238E27FC236}">
                <a16:creationId xmlns:a16="http://schemas.microsoft.com/office/drawing/2014/main" id="{2334B4B9-A8AB-4C17-8BBE-3493D3A8E3D7}"/>
              </a:ext>
            </a:extLst>
          </p:cNvPr>
          <p:cNvSpPr/>
          <p:nvPr/>
        </p:nvSpPr>
        <p:spPr>
          <a:xfrm>
            <a:off x="1066799" y="1138519"/>
            <a:ext cx="4048920" cy="388800"/>
          </a:xfrm>
          <a:prstGeom prst="rect">
            <a:avLst/>
          </a:prstGeom>
          <a:solidFill>
            <a:srgbClr val="5559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bg1"/>
                </a:solidFill>
              </a:rPr>
              <a:t>TOP 5 benefitů pro pracující otce, které chtějí</a:t>
            </a:r>
          </a:p>
        </p:txBody>
      </p:sp>
      <p:pic>
        <p:nvPicPr>
          <p:cNvPr id="9" name="Obrázek 8">
            <a:extLst>
              <a:ext uri="{FF2B5EF4-FFF2-40B4-BE49-F238E27FC236}">
                <a16:creationId xmlns:a16="http://schemas.microsoft.com/office/drawing/2014/main" id="{A92D70B4-A202-44EC-9FC6-4FC700F51E98}"/>
              </a:ext>
            </a:extLst>
          </p:cNvPr>
          <p:cNvPicPr>
            <a:picLocks noChangeAspect="1"/>
          </p:cNvPicPr>
          <p:nvPr/>
        </p:nvPicPr>
        <p:blipFill rotWithShape="1">
          <a:blip r:embed="rId4"/>
          <a:srcRect t="26947" r="61164" b="1"/>
          <a:stretch/>
        </p:blipFill>
        <p:spPr>
          <a:xfrm>
            <a:off x="1288990" y="1748259"/>
            <a:ext cx="4196411" cy="3711025"/>
          </a:xfrm>
          <a:prstGeom prst="rect">
            <a:avLst/>
          </a:prstGeom>
        </p:spPr>
      </p:pic>
      <p:sp>
        <p:nvSpPr>
          <p:cNvPr id="10" name="TextovéPole 9">
            <a:extLst>
              <a:ext uri="{FF2B5EF4-FFF2-40B4-BE49-F238E27FC236}">
                <a16:creationId xmlns:a16="http://schemas.microsoft.com/office/drawing/2014/main" id="{05C7883B-EE49-4775-8717-32B4D64882B5}"/>
              </a:ext>
            </a:extLst>
          </p:cNvPr>
          <p:cNvSpPr txBox="1"/>
          <p:nvPr/>
        </p:nvSpPr>
        <p:spPr>
          <a:xfrm>
            <a:off x="3438764" y="4615550"/>
            <a:ext cx="1675459" cy="253916"/>
          </a:xfrm>
          <a:prstGeom prst="rect">
            <a:avLst/>
          </a:prstGeom>
          <a:noFill/>
        </p:spPr>
        <p:txBody>
          <a:bodyPr wrap="none" rtlCol="0">
            <a:spAutoFit/>
          </a:bodyPr>
          <a:lstStyle/>
          <a:p>
            <a:r>
              <a:rPr lang="cs-CZ" sz="1050" i="1" dirty="0"/>
              <a:t>Základ: Celý vzorek, N=839</a:t>
            </a:r>
          </a:p>
        </p:txBody>
      </p:sp>
      <p:sp>
        <p:nvSpPr>
          <p:cNvPr id="14" name="TextovéPole 13">
            <a:extLst>
              <a:ext uri="{FF2B5EF4-FFF2-40B4-BE49-F238E27FC236}">
                <a16:creationId xmlns:a16="http://schemas.microsoft.com/office/drawing/2014/main" id="{BB7DD49B-AFDA-43BF-A804-BF9790AFBF54}"/>
              </a:ext>
            </a:extLst>
          </p:cNvPr>
          <p:cNvSpPr txBox="1"/>
          <p:nvPr/>
        </p:nvSpPr>
        <p:spPr>
          <a:xfrm>
            <a:off x="3416676" y="6467547"/>
            <a:ext cx="1675459" cy="253916"/>
          </a:xfrm>
          <a:prstGeom prst="rect">
            <a:avLst/>
          </a:prstGeom>
          <a:noFill/>
        </p:spPr>
        <p:txBody>
          <a:bodyPr wrap="none" rtlCol="0">
            <a:spAutoFit/>
          </a:bodyPr>
          <a:lstStyle/>
          <a:p>
            <a:r>
              <a:rPr lang="cs-CZ" sz="1050" i="1" dirty="0">
                <a:solidFill>
                  <a:schemeClr val="bg1"/>
                </a:solidFill>
              </a:rPr>
              <a:t>Základ: Celý vzorek, N=839</a:t>
            </a:r>
          </a:p>
        </p:txBody>
      </p:sp>
      <p:sp>
        <p:nvSpPr>
          <p:cNvPr id="15" name="Obdélník 14">
            <a:extLst>
              <a:ext uri="{FF2B5EF4-FFF2-40B4-BE49-F238E27FC236}">
                <a16:creationId xmlns:a16="http://schemas.microsoft.com/office/drawing/2014/main" id="{3AF9AC6D-5D97-43A4-BE54-893F9D60EE58}"/>
              </a:ext>
            </a:extLst>
          </p:cNvPr>
          <p:cNvSpPr/>
          <p:nvPr/>
        </p:nvSpPr>
        <p:spPr>
          <a:xfrm>
            <a:off x="3740837" y="5624974"/>
            <a:ext cx="636713" cy="369332"/>
          </a:xfrm>
          <a:prstGeom prst="rect">
            <a:avLst/>
          </a:prstGeom>
        </p:spPr>
        <p:txBody>
          <a:bodyPr wrap="none">
            <a:spAutoFit/>
          </a:bodyPr>
          <a:lstStyle/>
          <a:p>
            <a:r>
              <a:rPr lang="cs-CZ" dirty="0">
                <a:solidFill>
                  <a:schemeClr val="bg1"/>
                </a:solidFill>
              </a:rPr>
              <a:t>86 %</a:t>
            </a:r>
            <a:endParaRPr lang="cs-CZ" dirty="0"/>
          </a:p>
        </p:txBody>
      </p:sp>
      <p:sp>
        <p:nvSpPr>
          <p:cNvPr id="16" name="TextovéPole 15">
            <a:extLst>
              <a:ext uri="{FF2B5EF4-FFF2-40B4-BE49-F238E27FC236}">
                <a16:creationId xmlns:a16="http://schemas.microsoft.com/office/drawing/2014/main" id="{B9E4ADC4-E622-4C5B-919E-D30379C745A7}"/>
              </a:ext>
            </a:extLst>
          </p:cNvPr>
          <p:cNvSpPr txBox="1"/>
          <p:nvPr/>
        </p:nvSpPr>
        <p:spPr>
          <a:xfrm>
            <a:off x="3853043" y="4835628"/>
            <a:ext cx="1148071" cy="253916"/>
          </a:xfrm>
          <a:prstGeom prst="rect">
            <a:avLst/>
          </a:prstGeom>
          <a:noFill/>
        </p:spPr>
        <p:txBody>
          <a:bodyPr wrap="none" rtlCol="0">
            <a:spAutoFit/>
          </a:bodyPr>
          <a:lstStyle/>
          <a:p>
            <a:r>
              <a:rPr lang="cs-CZ" sz="1050" i="1" dirty="0">
                <a:solidFill>
                  <a:schemeClr val="bg1"/>
                </a:solidFill>
              </a:rPr>
              <a:t>Určitě + spíše ano</a:t>
            </a:r>
          </a:p>
        </p:txBody>
      </p:sp>
      <p:sp>
        <p:nvSpPr>
          <p:cNvPr id="22" name="TextovéPole 21">
            <a:extLst>
              <a:ext uri="{FF2B5EF4-FFF2-40B4-BE49-F238E27FC236}">
                <a16:creationId xmlns:a16="http://schemas.microsoft.com/office/drawing/2014/main" id="{65FA5FED-B986-470D-96D5-49659E12F928}"/>
              </a:ext>
            </a:extLst>
          </p:cNvPr>
          <p:cNvSpPr txBox="1"/>
          <p:nvPr/>
        </p:nvSpPr>
        <p:spPr>
          <a:xfrm>
            <a:off x="9926620" y="6479203"/>
            <a:ext cx="1675459" cy="253916"/>
          </a:xfrm>
          <a:prstGeom prst="rect">
            <a:avLst/>
          </a:prstGeom>
          <a:noFill/>
        </p:spPr>
        <p:txBody>
          <a:bodyPr wrap="none" rtlCol="0">
            <a:spAutoFit/>
          </a:bodyPr>
          <a:lstStyle/>
          <a:p>
            <a:r>
              <a:rPr lang="cs-CZ" sz="1050" i="1" dirty="0"/>
              <a:t>Základ: Celý vzorek, N=839</a:t>
            </a:r>
          </a:p>
        </p:txBody>
      </p:sp>
      <p:sp>
        <p:nvSpPr>
          <p:cNvPr id="26" name="Ovál 25">
            <a:extLst>
              <a:ext uri="{FF2B5EF4-FFF2-40B4-BE49-F238E27FC236}">
                <a16:creationId xmlns:a16="http://schemas.microsoft.com/office/drawing/2014/main" id="{28A8D494-4CF9-4F14-9FED-1050F155BA8A}"/>
              </a:ext>
            </a:extLst>
          </p:cNvPr>
          <p:cNvSpPr/>
          <p:nvPr/>
        </p:nvSpPr>
        <p:spPr>
          <a:xfrm>
            <a:off x="5699467" y="1838854"/>
            <a:ext cx="1428896" cy="1382296"/>
          </a:xfrm>
          <a:prstGeom prst="ellipse">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TextovéPole 26">
            <a:extLst>
              <a:ext uri="{FF2B5EF4-FFF2-40B4-BE49-F238E27FC236}">
                <a16:creationId xmlns:a16="http://schemas.microsoft.com/office/drawing/2014/main" id="{49AC324B-C945-4D50-A971-72F279C878C7}"/>
              </a:ext>
            </a:extLst>
          </p:cNvPr>
          <p:cNvSpPr txBox="1"/>
          <p:nvPr/>
        </p:nvSpPr>
        <p:spPr>
          <a:xfrm>
            <a:off x="6062864" y="1979242"/>
            <a:ext cx="826606" cy="954107"/>
          </a:xfrm>
          <a:prstGeom prst="rect">
            <a:avLst/>
          </a:prstGeom>
          <a:noFill/>
        </p:spPr>
        <p:txBody>
          <a:bodyPr wrap="square" lIns="0" rtlCol="0">
            <a:spAutoFit/>
          </a:bodyPr>
          <a:lstStyle/>
          <a:p>
            <a:pPr algn="ctr"/>
            <a:r>
              <a:rPr lang="cs-CZ" sz="1600" b="1" dirty="0">
                <a:solidFill>
                  <a:srgbClr val="009DD9"/>
                </a:solidFill>
              </a:rPr>
              <a:t>35 %</a:t>
            </a:r>
          </a:p>
          <a:p>
            <a:pPr algn="ctr"/>
            <a:r>
              <a:rPr lang="cs-CZ" sz="1000" b="1" dirty="0">
                <a:solidFill>
                  <a:srgbClr val="555962"/>
                </a:solidFill>
              </a:rPr>
              <a:t>Informace </a:t>
            </a:r>
          </a:p>
          <a:p>
            <a:pPr algn="ctr"/>
            <a:r>
              <a:rPr lang="cs-CZ" sz="1000" b="1" dirty="0">
                <a:solidFill>
                  <a:srgbClr val="555962"/>
                </a:solidFill>
              </a:rPr>
              <a:t>o možnostech vyplývajících ze zákona</a:t>
            </a:r>
          </a:p>
        </p:txBody>
      </p:sp>
      <p:sp>
        <p:nvSpPr>
          <p:cNvPr id="28" name="Ovál 27">
            <a:extLst>
              <a:ext uri="{FF2B5EF4-FFF2-40B4-BE49-F238E27FC236}">
                <a16:creationId xmlns:a16="http://schemas.microsoft.com/office/drawing/2014/main" id="{C530AFB9-6E6E-4723-BEEC-023354912208}"/>
              </a:ext>
            </a:extLst>
          </p:cNvPr>
          <p:cNvSpPr/>
          <p:nvPr/>
        </p:nvSpPr>
        <p:spPr>
          <a:xfrm>
            <a:off x="6728883" y="2548193"/>
            <a:ext cx="1428896" cy="1382296"/>
          </a:xfrm>
          <a:prstGeom prst="ellipse">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TextovéPole 28">
            <a:extLst>
              <a:ext uri="{FF2B5EF4-FFF2-40B4-BE49-F238E27FC236}">
                <a16:creationId xmlns:a16="http://schemas.microsoft.com/office/drawing/2014/main" id="{1C5190E4-FA19-4693-805D-7E9BE0B2F6DF}"/>
              </a:ext>
            </a:extLst>
          </p:cNvPr>
          <p:cNvSpPr txBox="1"/>
          <p:nvPr/>
        </p:nvSpPr>
        <p:spPr>
          <a:xfrm>
            <a:off x="6985715" y="2762287"/>
            <a:ext cx="915232" cy="954107"/>
          </a:xfrm>
          <a:prstGeom prst="rect">
            <a:avLst/>
          </a:prstGeom>
          <a:noFill/>
        </p:spPr>
        <p:txBody>
          <a:bodyPr wrap="square" lIns="0" rtlCol="0">
            <a:spAutoFit/>
          </a:bodyPr>
          <a:lstStyle/>
          <a:p>
            <a:pPr algn="ctr"/>
            <a:r>
              <a:rPr lang="cs-CZ" sz="1600" b="1" dirty="0">
                <a:solidFill>
                  <a:srgbClr val="009DD9"/>
                </a:solidFill>
              </a:rPr>
              <a:t>33 %</a:t>
            </a:r>
          </a:p>
          <a:p>
            <a:pPr algn="ctr"/>
            <a:r>
              <a:rPr lang="cs-CZ" sz="1000" b="1" dirty="0">
                <a:solidFill>
                  <a:srgbClr val="555962"/>
                </a:solidFill>
              </a:rPr>
              <a:t>Informace </a:t>
            </a:r>
          </a:p>
          <a:p>
            <a:pPr algn="ctr"/>
            <a:r>
              <a:rPr lang="cs-CZ" sz="1000" b="1" dirty="0">
                <a:solidFill>
                  <a:srgbClr val="555962"/>
                </a:solidFill>
              </a:rPr>
              <a:t>o možnostech, které nabízí zaměstnavatel</a:t>
            </a:r>
          </a:p>
        </p:txBody>
      </p:sp>
      <p:sp>
        <p:nvSpPr>
          <p:cNvPr id="30" name="Ovál 29">
            <a:extLst>
              <a:ext uri="{FF2B5EF4-FFF2-40B4-BE49-F238E27FC236}">
                <a16:creationId xmlns:a16="http://schemas.microsoft.com/office/drawing/2014/main" id="{557B2CD5-2832-4A45-B56B-2B6859A31F75}"/>
              </a:ext>
            </a:extLst>
          </p:cNvPr>
          <p:cNvSpPr/>
          <p:nvPr/>
        </p:nvSpPr>
        <p:spPr>
          <a:xfrm>
            <a:off x="7762296" y="1838854"/>
            <a:ext cx="1428896" cy="1382296"/>
          </a:xfrm>
          <a:prstGeom prst="ellipse">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TextovéPole 30">
            <a:extLst>
              <a:ext uri="{FF2B5EF4-FFF2-40B4-BE49-F238E27FC236}">
                <a16:creationId xmlns:a16="http://schemas.microsoft.com/office/drawing/2014/main" id="{A40350AE-B169-4569-8216-CBBCA5625A30}"/>
              </a:ext>
            </a:extLst>
          </p:cNvPr>
          <p:cNvSpPr txBox="1"/>
          <p:nvPr/>
        </p:nvSpPr>
        <p:spPr>
          <a:xfrm>
            <a:off x="8127927" y="2036554"/>
            <a:ext cx="826606" cy="800219"/>
          </a:xfrm>
          <a:prstGeom prst="rect">
            <a:avLst/>
          </a:prstGeom>
          <a:noFill/>
        </p:spPr>
        <p:txBody>
          <a:bodyPr wrap="square" lIns="0" rtlCol="0">
            <a:spAutoFit/>
          </a:bodyPr>
          <a:lstStyle/>
          <a:p>
            <a:pPr algn="ctr"/>
            <a:r>
              <a:rPr lang="cs-CZ" sz="1600" b="1" dirty="0">
                <a:solidFill>
                  <a:srgbClr val="009DD9"/>
                </a:solidFill>
              </a:rPr>
              <a:t>33 %</a:t>
            </a:r>
          </a:p>
          <a:p>
            <a:pPr algn="ctr"/>
            <a:r>
              <a:rPr lang="cs-CZ" sz="1000" b="1" dirty="0">
                <a:solidFill>
                  <a:srgbClr val="555962"/>
                </a:solidFill>
              </a:rPr>
              <a:t>Tipy na volnočasové aktivity</a:t>
            </a:r>
          </a:p>
        </p:txBody>
      </p:sp>
      <p:sp>
        <p:nvSpPr>
          <p:cNvPr id="33" name="Ovál 32">
            <a:extLst>
              <a:ext uri="{FF2B5EF4-FFF2-40B4-BE49-F238E27FC236}">
                <a16:creationId xmlns:a16="http://schemas.microsoft.com/office/drawing/2014/main" id="{6F45A197-6730-4B41-9A50-DB5DF9668617}"/>
              </a:ext>
            </a:extLst>
          </p:cNvPr>
          <p:cNvSpPr/>
          <p:nvPr/>
        </p:nvSpPr>
        <p:spPr>
          <a:xfrm>
            <a:off x="9851365" y="1838854"/>
            <a:ext cx="1428896" cy="1382296"/>
          </a:xfrm>
          <a:prstGeom prst="ellipse">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vál 31">
            <a:extLst>
              <a:ext uri="{FF2B5EF4-FFF2-40B4-BE49-F238E27FC236}">
                <a16:creationId xmlns:a16="http://schemas.microsoft.com/office/drawing/2014/main" id="{82D626FA-6BCA-43B3-875A-3FA5BE316E54}"/>
              </a:ext>
            </a:extLst>
          </p:cNvPr>
          <p:cNvSpPr/>
          <p:nvPr/>
        </p:nvSpPr>
        <p:spPr>
          <a:xfrm>
            <a:off x="8815718" y="2490881"/>
            <a:ext cx="1428896" cy="1382296"/>
          </a:xfrm>
          <a:prstGeom prst="ellipse">
            <a:avLst/>
          </a:prstGeom>
          <a:solidFill>
            <a:schemeClr val="bg1"/>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a:extLst>
              <a:ext uri="{FF2B5EF4-FFF2-40B4-BE49-F238E27FC236}">
                <a16:creationId xmlns:a16="http://schemas.microsoft.com/office/drawing/2014/main" id="{0D077C7D-FB25-4F00-A01D-4C93A48F5F0A}"/>
              </a:ext>
            </a:extLst>
          </p:cNvPr>
          <p:cNvSpPr txBox="1"/>
          <p:nvPr/>
        </p:nvSpPr>
        <p:spPr>
          <a:xfrm>
            <a:off x="9140697" y="2604974"/>
            <a:ext cx="943550" cy="1107996"/>
          </a:xfrm>
          <a:prstGeom prst="rect">
            <a:avLst/>
          </a:prstGeom>
          <a:noFill/>
        </p:spPr>
        <p:txBody>
          <a:bodyPr wrap="square" lIns="0" rtlCol="0">
            <a:spAutoFit/>
          </a:bodyPr>
          <a:lstStyle/>
          <a:p>
            <a:pPr algn="ctr"/>
            <a:r>
              <a:rPr lang="cs-CZ" sz="1600" b="1" dirty="0">
                <a:solidFill>
                  <a:srgbClr val="009DD9"/>
                </a:solidFill>
              </a:rPr>
              <a:t>20 %</a:t>
            </a:r>
          </a:p>
          <a:p>
            <a:pPr algn="ctr"/>
            <a:r>
              <a:rPr lang="cs-CZ" sz="1000" b="1" dirty="0">
                <a:solidFill>
                  <a:srgbClr val="555962"/>
                </a:solidFill>
              </a:rPr>
              <a:t>Vzdělávání </a:t>
            </a:r>
          </a:p>
          <a:p>
            <a:pPr algn="ctr"/>
            <a:r>
              <a:rPr lang="cs-CZ" sz="1000" b="1" dirty="0">
                <a:solidFill>
                  <a:srgbClr val="555962"/>
                </a:solidFill>
              </a:rPr>
              <a:t>a poradenství</a:t>
            </a:r>
          </a:p>
          <a:p>
            <a:pPr algn="ctr"/>
            <a:r>
              <a:rPr lang="cs-CZ" sz="1000" b="1" dirty="0">
                <a:solidFill>
                  <a:srgbClr val="555962"/>
                </a:solidFill>
              </a:rPr>
              <a:t>v oblasti slaďování práce a rodiny</a:t>
            </a:r>
          </a:p>
        </p:txBody>
      </p:sp>
      <p:sp>
        <p:nvSpPr>
          <p:cNvPr id="35" name="TextovéPole 34">
            <a:extLst>
              <a:ext uri="{FF2B5EF4-FFF2-40B4-BE49-F238E27FC236}">
                <a16:creationId xmlns:a16="http://schemas.microsoft.com/office/drawing/2014/main" id="{BE73ACA9-8CFD-404A-B644-56FDD5F090F1}"/>
              </a:ext>
            </a:extLst>
          </p:cNvPr>
          <p:cNvSpPr txBox="1"/>
          <p:nvPr/>
        </p:nvSpPr>
        <p:spPr>
          <a:xfrm>
            <a:off x="10210430" y="1962521"/>
            <a:ext cx="826606" cy="1107996"/>
          </a:xfrm>
          <a:prstGeom prst="rect">
            <a:avLst/>
          </a:prstGeom>
          <a:noFill/>
        </p:spPr>
        <p:txBody>
          <a:bodyPr wrap="square" lIns="0" rtlCol="0">
            <a:spAutoFit/>
          </a:bodyPr>
          <a:lstStyle/>
          <a:p>
            <a:pPr algn="ctr"/>
            <a:r>
              <a:rPr lang="cs-CZ" sz="1600" b="1" dirty="0">
                <a:solidFill>
                  <a:srgbClr val="009DD9"/>
                </a:solidFill>
              </a:rPr>
              <a:t>18 %</a:t>
            </a:r>
          </a:p>
          <a:p>
            <a:pPr algn="ctr"/>
            <a:r>
              <a:rPr lang="pl-PL" sz="1000" b="1" dirty="0">
                <a:solidFill>
                  <a:srgbClr val="555962"/>
                </a:solidFill>
              </a:rPr>
              <a:t>Informace </a:t>
            </a:r>
          </a:p>
          <a:p>
            <a:pPr algn="ctr"/>
            <a:r>
              <a:rPr lang="pl-PL" sz="1000" b="1" dirty="0">
                <a:solidFill>
                  <a:srgbClr val="555962"/>
                </a:solidFill>
              </a:rPr>
              <a:t>o možnostech péče o děti ze strany institucí</a:t>
            </a:r>
          </a:p>
        </p:txBody>
      </p:sp>
      <p:sp>
        <p:nvSpPr>
          <p:cNvPr id="36" name="TextovéPole 35">
            <a:extLst>
              <a:ext uri="{FF2B5EF4-FFF2-40B4-BE49-F238E27FC236}">
                <a16:creationId xmlns:a16="http://schemas.microsoft.com/office/drawing/2014/main" id="{C65C788F-F091-430D-AD87-F2312CCC4E43}"/>
              </a:ext>
            </a:extLst>
          </p:cNvPr>
          <p:cNvSpPr txBox="1"/>
          <p:nvPr/>
        </p:nvSpPr>
        <p:spPr>
          <a:xfrm>
            <a:off x="9905686" y="4008822"/>
            <a:ext cx="1675459" cy="253916"/>
          </a:xfrm>
          <a:prstGeom prst="rect">
            <a:avLst/>
          </a:prstGeom>
          <a:noFill/>
        </p:spPr>
        <p:txBody>
          <a:bodyPr wrap="none" rtlCol="0">
            <a:spAutoFit/>
          </a:bodyPr>
          <a:lstStyle/>
          <a:p>
            <a:r>
              <a:rPr lang="cs-CZ" sz="1050" i="1" dirty="0">
                <a:solidFill>
                  <a:schemeClr val="bg1"/>
                </a:solidFill>
              </a:rPr>
              <a:t>Základ: Celý vzorek, N=839</a:t>
            </a:r>
          </a:p>
        </p:txBody>
      </p:sp>
    </p:spTree>
    <p:extLst>
      <p:ext uri="{BB962C8B-B14F-4D97-AF65-F5344CB8AC3E}">
        <p14:creationId xmlns:p14="http://schemas.microsoft.com/office/powerpoint/2010/main" val="276925481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7" id="{9CDE41D4-6793-4444-B690-ADAECBF7E944}" vid="{921A0EA3-9751-407F-8D32-1913A178B91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Sablona NAD sirokouhla</Template>
  <TotalTime>2648</TotalTime>
  <Words>4427</Words>
  <Application>Microsoft Office PowerPoint</Application>
  <PresentationFormat>Širokoúhlá obrazovka</PresentationFormat>
  <Paragraphs>416</Paragraphs>
  <Slides>54</Slides>
  <Notes>13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54</vt:i4>
      </vt:variant>
    </vt:vector>
  </HeadingPairs>
  <TitlesOfParts>
    <vt:vector size="58" baseType="lpstr">
      <vt:lpstr>Arial</vt:lpstr>
      <vt:lpstr>Arial Black</vt:lpstr>
      <vt:lpstr>Calibri</vt:lpstr>
      <vt:lpstr>Motiv Office</vt:lpstr>
      <vt:lpstr>Aktivní otcovství</vt:lpstr>
      <vt:lpstr>Obsah</vt:lpstr>
      <vt:lpstr>Metodika výzkumu  a charakteristiky vzorku</vt:lpstr>
      <vt:lpstr>Prezentace aplikace PowerPoint</vt:lpstr>
      <vt:lpstr>CharakteristikA vzorku</vt:lpstr>
      <vt:lpstr>CharakteristikA vzorku</vt:lpstr>
      <vt:lpstr>Shrnutí</vt:lpstr>
      <vt:lpstr>Shrnutí</vt:lpstr>
      <vt:lpstr>Shrnutí</vt:lpstr>
      <vt:lpstr>Prezentace aplikace PowerPoint</vt:lpstr>
      <vt:lpstr>Přístup k dětem a péče o ně</vt:lpstr>
      <vt:lpstr>Přístup k dětem a péče o ně</vt:lpstr>
      <vt:lpstr>Přístup k dětem a péče o ně</vt:lpstr>
      <vt:lpstr>Prezentace aplikace PowerPoint</vt:lpstr>
      <vt:lpstr>Přístup k dětem a péče o ně</vt:lpstr>
      <vt:lpstr>Přístup k dětem a péče o ně</vt:lpstr>
      <vt:lpstr>Přístup k dětem a péče o ně</vt:lpstr>
      <vt:lpstr>Přístup k dětem a péče o ně</vt:lpstr>
      <vt:lpstr>Přístup k dětem a péče o ně</vt:lpstr>
      <vt:lpstr>Zaměstnání a čas na děti</vt:lpstr>
      <vt:lpstr>Zaměstnání a čas na děti</vt:lpstr>
      <vt:lpstr>Zaměstnání a čas na děti</vt:lpstr>
      <vt:lpstr>Zaměstnání a čas na děti</vt:lpstr>
      <vt:lpstr>Zaměstnání a čas na děti</vt:lpstr>
      <vt:lpstr>Zaměstnání a čas na děti</vt:lpstr>
      <vt:lpstr>Zaměstnání a čas na děti</vt:lpstr>
      <vt:lpstr>Zaměstnání a čas na děti</vt:lpstr>
      <vt:lpstr>Zaměstnání a čas na děti</vt:lpstr>
      <vt:lpstr>Zaměstnání a čas na děti</vt:lpstr>
      <vt:lpstr>Rodičovská dovolená – zákon vs představy</vt:lpstr>
      <vt:lpstr>Rodičovská dovolená</vt:lpstr>
      <vt:lpstr>Rodičovská dovolená</vt:lpstr>
      <vt:lpstr>Rodičovská dovolená</vt:lpstr>
      <vt:lpstr>Názory respondentů</vt:lpstr>
      <vt:lpstr>Grafická příloha</vt:lpstr>
      <vt:lpstr>Tabulka statistických chyb</vt:lpstr>
      <vt:lpstr>Tabulka statistických chyb</vt:lpstr>
      <vt:lpstr>Tabulka statistických chyb</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Grafická příloha</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Barbora Rendlová</dc:creator>
  <cp:lastModifiedBy>K K</cp:lastModifiedBy>
  <cp:revision>198</cp:revision>
  <dcterms:created xsi:type="dcterms:W3CDTF">2018-06-21T08:44:29Z</dcterms:created>
  <dcterms:modified xsi:type="dcterms:W3CDTF">2020-05-11T13:07:40Z</dcterms:modified>
</cp:coreProperties>
</file>